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71" r:id="rId10"/>
    <p:sldId id="266" r:id="rId11"/>
    <p:sldId id="262" r:id="rId12"/>
    <p:sldId id="268" r:id="rId13"/>
    <p:sldId id="267" r:id="rId14"/>
    <p:sldId id="270" r:id="rId15"/>
    <p:sldId id="269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3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2B5C77-3B25-4389-A683-EED703456EC6}" type="datetime1">
              <a:rPr lang="en-US"/>
              <a:pPr/>
              <a:t>2/6/12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BEB67-5547-4395-B177-13E18ECD79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4AADA2-B403-49CC-9718-5C821AB1004A}" type="datetime1">
              <a:rPr lang="en-US"/>
              <a:pPr/>
              <a:t>2/6/12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ABEFD-0E75-494B-94D5-D82FEB095A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7C80C-C579-4976-B549-4E9A89207DC5}" type="datetime1">
              <a:rPr lang="en-US"/>
              <a:pPr/>
              <a:t>2/6/12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B8134-C2A4-4E31-9D9F-53213F467C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FC11FE-0454-47C0-8D27-3FCBFBFBF0BD}" type="datetime1">
              <a:rPr lang="en-US"/>
              <a:pPr/>
              <a:t>2/6/12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9404F-A945-4F99-A31C-7BA97CE0C3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A9F38A-B3B0-4857-B7ED-ECA97B46E5E7}" type="datetime1">
              <a:rPr lang="en-US"/>
              <a:pPr/>
              <a:t>2/6/12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6CBCF-C16C-4515-921B-D52C655602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CDB1C9-137D-4F9A-A57B-A31A30C58B81}" type="datetime1">
              <a:rPr lang="en-US"/>
              <a:pPr/>
              <a:t>2/6/12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5CAD6-5BC6-4C47-8953-6BBCA34E19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371F91-599D-46ED-B5A4-F88CC514A6BD}" type="datetime1">
              <a:rPr lang="en-US"/>
              <a:pPr/>
              <a:t>2/6/12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AC71C-A13D-4435-8AC3-851D748706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118B6B-42E7-4D90-A004-B2DBAD9EF158}" type="datetime1">
              <a:rPr lang="en-US"/>
              <a:pPr/>
              <a:t>2/6/12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7BDC2-5C88-4BCA-AC79-26E370E557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511BE9-AA55-4B26-905F-0243ED7894FA}" type="datetime1">
              <a:rPr lang="en-US"/>
              <a:pPr/>
              <a:t>2/6/12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E1D0A-01D8-49D5-9928-E99563BEA4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B6DDDE-C299-4B30-BD26-888AA5F6A2AD}" type="datetime1">
              <a:rPr lang="en-US"/>
              <a:pPr/>
              <a:t>2/6/12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763DA-054E-4521-8178-81D4C57715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7954CC-55C6-4C46-AC37-FD9842E0E7AD}" type="datetime1">
              <a:rPr lang="en-US"/>
              <a:pPr/>
              <a:t>2/6/12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45C45-9853-472C-B528-CFF8A3D837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D5718C8-D8F3-4F9A-81FB-24CCCFD77CD7}" type="datetime1">
              <a:rPr lang="en-US"/>
              <a:pPr/>
              <a:t>2/6/12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4E2F054E-04F0-496A-BD28-022DFBDA57A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wmf"/><Relationship Id="rId7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2.emf"/><Relationship Id="rId5" Type="http://schemas.openxmlformats.org/officeDocument/2006/relationships/image" Target="../media/image21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784765" y="934682"/>
            <a:ext cx="7772400" cy="1470025"/>
          </a:xfrm>
        </p:spPr>
        <p:txBody>
          <a:bodyPr/>
          <a:lstStyle/>
          <a:p>
            <a:r>
              <a:rPr lang="en-US" dirty="0" smtClean="0"/>
              <a:t>Protein docking with PCS restraints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24613"/>
            <a:ext cx="9144000" cy="4333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600" dirty="0" smtClean="0">
                <a:ea typeface="+mn-ea"/>
              </a:rPr>
              <a:t>Christophe Schmitz										29 September 2010</a:t>
            </a:r>
          </a:p>
        </p:txBody>
      </p:sp>
      <p:pic>
        <p:nvPicPr>
          <p:cNvPr id="2" name="Picture 1" descr="captain_haddock_is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04" y="3513445"/>
            <a:ext cx="3669778" cy="291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on the “synthetic” runs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Noise resistant</a:t>
            </a:r>
          </a:p>
          <a:p>
            <a:r>
              <a:rPr lang="en-US" dirty="0" smtClean="0"/>
              <a:t>Number of lanthanides?</a:t>
            </a:r>
          </a:p>
          <a:p>
            <a:r>
              <a:rPr lang="en-US" dirty="0" smtClean="0"/>
              <a:t>Expected results between * and ***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D:\My Dropbox\HADDOCK\PCS_HADDOCK_PREZ\2axd_theta_ensemb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" y="2613372"/>
            <a:ext cx="5200902" cy="3223760"/>
          </a:xfrm>
          <a:prstGeom prst="rect">
            <a:avLst/>
          </a:prstGeom>
          <a:noFill/>
        </p:spPr>
      </p:pic>
      <p:pic>
        <p:nvPicPr>
          <p:cNvPr id="23555" name="Picture 3" descr="D:\My Dropbox\HADDOCK\PCS_HADDOCK_PREZ\eps_bound_loo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4654" y="3842601"/>
            <a:ext cx="3276146" cy="3627021"/>
          </a:xfrm>
          <a:prstGeom prst="rect">
            <a:avLst/>
          </a:prstGeom>
          <a:noFill/>
        </p:spPr>
      </p:pic>
      <p:pic>
        <p:nvPicPr>
          <p:cNvPr id="23556" name="Picture 4" descr="D:\My Dropbox\HADDOCK\PCS_HADDOCK_PREZ\eps_unbound_loo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7649" y="530048"/>
            <a:ext cx="3245263" cy="3592830"/>
          </a:xfrm>
          <a:prstGeom prst="rect">
            <a:avLst/>
          </a:prstGeom>
          <a:noFill/>
        </p:spPr>
      </p:pic>
      <p:sp>
        <p:nvSpPr>
          <p:cNvPr id="9" name="Left-Right Arrow 8"/>
          <p:cNvSpPr/>
          <p:nvPr/>
        </p:nvSpPr>
        <p:spPr>
          <a:xfrm rot="365825">
            <a:off x="4466239" y="5392168"/>
            <a:ext cx="1262743" cy="36285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/>
          <p:cNvSpPr/>
          <p:nvPr/>
        </p:nvSpPr>
        <p:spPr>
          <a:xfrm rot="19593287">
            <a:off x="4117301" y="2576287"/>
            <a:ext cx="1262743" cy="36285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PCS-HADDOCK “real” case: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62286" y="3387702"/>
            <a:ext cx="513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?</a:t>
            </a:r>
            <a:endParaRPr lang="en-US" b="1" dirty="0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57200" y="5821059"/>
            <a:ext cx="3685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(14)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Keniry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M. A.; Park, A. Y.; Owen, E. A.;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Hamdan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S. M.;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Pintacuda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G.;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Otting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G.; Dixon, N. E.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J.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Bacteriol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2006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188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4464.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1600" y="3319381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θ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8026400" y="3580991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ε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PCS-HADDOCK “real”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1 cluster (in both cases)</a:t>
            </a:r>
          </a:p>
          <a:p>
            <a:r>
              <a:rPr lang="en-US" dirty="0" smtClean="0"/>
              <a:t>Best 4 structures reveal better energy for </a:t>
            </a:r>
            <a:r>
              <a:rPr lang="en-US" i="1" dirty="0" smtClean="0"/>
              <a:t>bound </a:t>
            </a:r>
            <a:r>
              <a:rPr lang="en-US" dirty="0" smtClean="0">
                <a:sym typeface="Symbol"/>
              </a:rPr>
              <a:t>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Bsa</a:t>
            </a:r>
            <a:r>
              <a:rPr lang="en-US" dirty="0" smtClean="0"/>
              <a:t> ↗ 50%</a:t>
            </a:r>
          </a:p>
          <a:p>
            <a:pPr lvl="1"/>
            <a:r>
              <a:rPr lang="en-US" dirty="0" smtClean="0"/>
              <a:t>Electrostatics ↘ 52%</a:t>
            </a:r>
          </a:p>
          <a:p>
            <a:endParaRPr lang="en-US" dirty="0" smtClean="0"/>
          </a:p>
          <a:p>
            <a:pPr lvl="1"/>
            <a:endParaRPr lang="en-US" i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D:\My Dropbox\HADDOCK\PCS-HADDOCK-PAPER\FIGURE_2\figure_2_v11_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67544"/>
            <a:ext cx="9066707" cy="5246914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PCS-HADDOCK “real” results: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72867" y="2403698"/>
            <a:ext cx="3443514" cy="3592830"/>
            <a:chOff x="5537198" y="2165597"/>
            <a:chExt cx="3443514" cy="3592830"/>
          </a:xfrm>
        </p:grpSpPr>
        <p:pic>
          <p:nvPicPr>
            <p:cNvPr id="4" name="Picture 4" descr="D:\My Dropbox\HADDOCK\PCS_HADDOCK_PREZ\eps_unbound_loop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35449" y="2165597"/>
              <a:ext cx="3245263" cy="3592830"/>
            </a:xfrm>
            <a:prstGeom prst="rect">
              <a:avLst/>
            </a:prstGeom>
            <a:noFill/>
          </p:spPr>
        </p:pic>
        <p:cxnSp>
          <p:nvCxnSpPr>
            <p:cNvPr id="6" name="Straight Connector 5"/>
            <p:cNvCxnSpPr/>
            <p:nvPr/>
          </p:nvCxnSpPr>
          <p:spPr>
            <a:xfrm rot="10800000" flipV="1">
              <a:off x="5562600" y="4775199"/>
              <a:ext cx="533400" cy="26246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5537198" y="4931267"/>
              <a:ext cx="160867" cy="1620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842" name="Picture 2" descr="D:\My Dropbox\HADDOCK\PCS_HADDOCK_PREZ\Picture 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4694" y="1619795"/>
            <a:ext cx="2924024" cy="365597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306285" y="1619795"/>
            <a:ext cx="2821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PCS gain popularity with paramagnetic tagging.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21532" y="5534863"/>
            <a:ext cx="342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to go in the next update.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en-US" dirty="0" smtClean="0"/>
              <a:t>Prof. </a:t>
            </a:r>
            <a:r>
              <a:rPr lang="en-US" dirty="0" err="1" smtClean="0"/>
              <a:t>Alexandre</a:t>
            </a:r>
            <a:r>
              <a:rPr lang="en-US" dirty="0" smtClean="0"/>
              <a:t> </a:t>
            </a:r>
            <a:r>
              <a:rPr lang="en-US" dirty="0" err="1" smtClean="0"/>
              <a:t>Bonvin</a:t>
            </a:r>
            <a:r>
              <a:rPr lang="en-US" dirty="0" smtClean="0"/>
              <a:t> &amp; HADDOCK team</a:t>
            </a:r>
          </a:p>
          <a:p>
            <a:pPr lvl="1">
              <a:buNone/>
            </a:pPr>
            <a:r>
              <a:rPr lang="en-US" dirty="0" err="1" smtClean="0"/>
              <a:t>Ezgi</a:t>
            </a:r>
            <a:r>
              <a:rPr lang="en-US" dirty="0" smtClean="0"/>
              <a:t>, </a:t>
            </a:r>
          </a:p>
          <a:p>
            <a:pPr lvl="1">
              <a:buNone/>
            </a:pPr>
            <a:r>
              <a:rPr lang="en-US" dirty="0" err="1" smtClean="0"/>
              <a:t>Adrien</a:t>
            </a:r>
            <a:r>
              <a:rPr lang="en-US" dirty="0" smtClean="0"/>
              <a:t>, </a:t>
            </a:r>
          </a:p>
          <a:p>
            <a:pPr lvl="1">
              <a:buNone/>
            </a:pPr>
            <a:r>
              <a:rPr lang="en-US" dirty="0" err="1" smtClean="0"/>
              <a:t>Panos</a:t>
            </a:r>
            <a:r>
              <a:rPr lang="en-US" dirty="0" smtClean="0"/>
              <a:t>, </a:t>
            </a:r>
          </a:p>
          <a:p>
            <a:pPr lvl="1">
              <a:buNone/>
            </a:pPr>
            <a:r>
              <a:rPr lang="en-US" dirty="0" err="1" smtClean="0"/>
              <a:t>Nuno</a:t>
            </a:r>
            <a:r>
              <a:rPr lang="en-US" dirty="0" smtClean="0"/>
              <a:t>, </a:t>
            </a:r>
          </a:p>
          <a:p>
            <a:pPr lvl="1">
              <a:buNone/>
            </a:pPr>
            <a:r>
              <a:rPr lang="en-US" dirty="0" smtClean="0"/>
              <a:t>Marc, </a:t>
            </a:r>
          </a:p>
          <a:p>
            <a:pPr lvl="1">
              <a:buNone/>
            </a:pPr>
            <a:r>
              <a:rPr lang="en-US" dirty="0" smtClean="0"/>
              <a:t>and everyone else of course.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smtClean="0"/>
              <a:t>Paramagnetic restraints in Haddock: </a:t>
            </a:r>
            <a:r>
              <a:rPr lang="en-US" sz="4000" u="sng" smtClean="0"/>
              <a:t>P</a:t>
            </a:r>
            <a:r>
              <a:rPr lang="en-US" sz="4000" smtClean="0"/>
              <a:t>seudo</a:t>
            </a:r>
            <a:r>
              <a:rPr lang="en-US" sz="4000" u="sng" smtClean="0"/>
              <a:t>c</a:t>
            </a:r>
            <a:r>
              <a:rPr lang="en-US" sz="4000" smtClean="0"/>
              <a:t>ontact </a:t>
            </a:r>
            <a:r>
              <a:rPr lang="en-US" sz="4000" u="sng" smtClean="0"/>
              <a:t>s</a:t>
            </a:r>
            <a:r>
              <a:rPr lang="en-US" sz="4000" smtClean="0"/>
              <a:t>hift (PCS)</a:t>
            </a:r>
          </a:p>
        </p:txBody>
      </p:sp>
      <p:pic>
        <p:nvPicPr>
          <p:cNvPr id="5" name="Picture 4" descr="eps_without_Ln_blu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4788" y="1925638"/>
            <a:ext cx="4851401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ps_with_Ln_r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4788" y="1925638"/>
            <a:ext cx="4851401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 rot="10800000">
            <a:off x="2269067" y="3826930"/>
            <a:ext cx="287866" cy="2053711"/>
          </a:xfrm>
          <a:prstGeom prst="line">
            <a:avLst/>
          </a:prstGeom>
          <a:noFill/>
          <a:ln w="5080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8" name="Picture 7" descr="Periodic tabl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" y="5880100"/>
            <a:ext cx="471328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8" descr="spectrum_di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6613" y="1816100"/>
            <a:ext cx="394335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pectrum_dia_para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6613" y="1809750"/>
            <a:ext cx="394335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188200" y="4011613"/>
            <a:ext cx="860425" cy="1025525"/>
            <a:chOff x="7188380" y="4011138"/>
            <a:chExt cx="860616" cy="1025672"/>
          </a:xfrm>
        </p:grpSpPr>
        <p:cxnSp>
          <p:nvCxnSpPr>
            <p:cNvPr id="12" name="Straight Arrow Connector 11"/>
            <p:cNvCxnSpPr/>
            <p:nvPr/>
          </p:nvCxnSpPr>
          <p:spPr>
            <a:xfrm rot="21540000" flipV="1">
              <a:off x="7274980" y="4275668"/>
              <a:ext cx="482602" cy="417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  <a:effectLst>
              <a:innerShdw blurRad="63500" dist="50800" dir="13500000">
                <a:srgbClr val="000000">
                  <a:alpha val="50000"/>
                </a:srgbClr>
              </a:inn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270948" y="4774834"/>
              <a:ext cx="490647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7508352" y="4523180"/>
              <a:ext cx="504897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54" name="TextBox 14"/>
            <p:cNvSpPr txBox="1">
              <a:spLocks noChangeArrowheads="1"/>
            </p:cNvSpPr>
            <p:nvPr/>
          </p:nvSpPr>
          <p:spPr bwMode="auto">
            <a:xfrm rot="-5400000">
              <a:off x="7487882" y="4310641"/>
              <a:ext cx="86061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>
                  <a:latin typeface="Calibri" charset="0"/>
                </a:rPr>
                <a:t>PCS (N)</a:t>
              </a:r>
            </a:p>
          </p:txBody>
        </p:sp>
        <p:sp>
          <p:nvSpPr>
            <p:cNvPr id="14355" name="TextBox 15"/>
            <p:cNvSpPr txBox="1">
              <a:spLocks noChangeArrowheads="1"/>
            </p:cNvSpPr>
            <p:nvPr/>
          </p:nvSpPr>
          <p:spPr bwMode="auto">
            <a:xfrm>
              <a:off x="7188380" y="4775200"/>
              <a:ext cx="86061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>
                  <a:latin typeface="Calibri" charset="0"/>
                </a:rPr>
                <a:t>PCS (H)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rot="10740000" flipV="1">
            <a:off x="5301961" y="4046061"/>
            <a:ext cx="412894" cy="26035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21120000" flipV="1">
            <a:off x="7549260" y="2641599"/>
            <a:ext cx="286640" cy="260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6623260" y="4147504"/>
            <a:ext cx="377866" cy="16781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405688" y="1541463"/>
            <a:ext cx="1636712" cy="1798637"/>
            <a:chOff x="7395552" y="1541801"/>
            <a:chExt cx="1636648" cy="1798298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7395552" y="1541801"/>
              <a:ext cx="1620000" cy="1798298"/>
            </a:xfrm>
            <a:prstGeom prst="roundRect">
              <a:avLst>
                <a:gd name="adj" fmla="val 13468"/>
              </a:avLst>
            </a:prstGeom>
            <a:solidFill>
              <a:srgbClr val="D9D9D9"/>
            </a:solidFill>
            <a:ln w="9525">
              <a:noFill/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380" name="TextBox 5"/>
            <p:cNvSpPr txBox="1">
              <a:spLocks noChangeArrowheads="1"/>
            </p:cNvSpPr>
            <p:nvPr/>
          </p:nvSpPr>
          <p:spPr bwMode="auto">
            <a:xfrm>
              <a:off x="7398134" y="2535446"/>
              <a:ext cx="163406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charset="0"/>
                </a:rPr>
                <a:t>Δχ-tensor parameters</a:t>
              </a:r>
            </a:p>
          </p:txBody>
        </p:sp>
      </p:grpSp>
      <p:pic>
        <p:nvPicPr>
          <p:cNvPr id="7" name="Picture 6" descr="eps_is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5438" y="2997200"/>
            <a:ext cx="5097462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eps_alon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6363" y="965200"/>
            <a:ext cx="3692526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0"/>
          <p:cNvSpPr>
            <a:spLocks noChangeShapeType="1"/>
          </p:cNvSpPr>
          <p:nvPr/>
        </p:nvSpPr>
        <p:spPr bwMode="auto">
          <a:xfrm rot="10800000" flipH="1" flipV="1">
            <a:off x="463550" y="3661382"/>
            <a:ext cx="0" cy="784800"/>
          </a:xfrm>
          <a:prstGeom prst="line">
            <a:avLst/>
          </a:prstGeom>
          <a:noFill/>
          <a:ln w="161925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rot="10800000" flipV="1">
            <a:off x="2793997" y="3661382"/>
            <a:ext cx="1" cy="784800"/>
          </a:xfrm>
          <a:prstGeom prst="line">
            <a:avLst/>
          </a:prstGeom>
          <a:noFill/>
          <a:ln w="161925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Folded Corner 11"/>
          <p:cNvSpPr>
            <a:spLocks noChangeArrowheads="1"/>
          </p:cNvSpPr>
          <p:nvPr/>
        </p:nvSpPr>
        <p:spPr bwMode="auto">
          <a:xfrm>
            <a:off x="152400" y="4659313"/>
            <a:ext cx="1808163" cy="1560512"/>
          </a:xfrm>
          <a:prstGeom prst="foldedCorner">
            <a:avLst>
              <a:gd name="adj" fmla="val 16667"/>
            </a:avLst>
          </a:prstGeom>
          <a:solidFill>
            <a:srgbClr val="E09201">
              <a:alpha val="34117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r>
              <a:rPr lang="en-US" sz="1500">
                <a:solidFill>
                  <a:srgbClr val="000000"/>
                </a:solidFill>
                <a:latin typeface="Courier New" charset="0"/>
                <a:cs typeface="Courier New" charset="0"/>
              </a:rPr>
              <a:t>PCS(A34)= 1.2</a:t>
            </a:r>
          </a:p>
          <a:p>
            <a:r>
              <a:rPr lang="en-US" sz="1500">
                <a:solidFill>
                  <a:srgbClr val="000000"/>
                </a:solidFill>
                <a:latin typeface="Courier New" charset="0"/>
                <a:cs typeface="Courier New" charset="0"/>
              </a:rPr>
              <a:t>PCS(H36)=-2.5</a:t>
            </a:r>
          </a:p>
          <a:p>
            <a:r>
              <a:rPr lang="en-US" sz="1500">
                <a:solidFill>
                  <a:srgbClr val="000000"/>
                </a:solidFill>
                <a:latin typeface="Courier New" charset="0"/>
                <a:cs typeface="Courier New" charset="0"/>
              </a:rPr>
              <a:t>PCS(N50)=-0.1</a:t>
            </a:r>
          </a:p>
          <a:p>
            <a:r>
              <a:rPr lang="en-US" sz="1500">
                <a:solidFill>
                  <a:srgbClr val="000000"/>
                </a:solidFill>
                <a:latin typeface="Courier New" charset="0"/>
                <a:cs typeface="Courier New" charset="0"/>
              </a:rPr>
              <a:t>…</a:t>
            </a:r>
          </a:p>
          <a:p>
            <a:endParaRPr lang="en-US" sz="1500">
              <a:solidFill>
                <a:srgbClr val="000000"/>
              </a:solidFill>
              <a:latin typeface="Courier New" charset="0"/>
              <a:cs typeface="Courier New" charset="0"/>
            </a:endParaRPr>
          </a:p>
          <a:p>
            <a:endParaRPr lang="en-US" sz="1500">
              <a:solidFill>
                <a:srgbClr val="000000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3" name="Folded Corner 12"/>
          <p:cNvSpPr>
            <a:spLocks noChangeArrowheads="1"/>
          </p:cNvSpPr>
          <p:nvPr/>
        </p:nvSpPr>
        <p:spPr bwMode="auto">
          <a:xfrm>
            <a:off x="2025650" y="4659313"/>
            <a:ext cx="1784350" cy="1560512"/>
          </a:xfrm>
          <a:prstGeom prst="foldedCorner">
            <a:avLst>
              <a:gd name="adj" fmla="val 16667"/>
            </a:avLst>
          </a:prstGeom>
          <a:solidFill>
            <a:srgbClr val="E496C9">
              <a:alpha val="34117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r>
              <a:rPr lang="en-US" sz="1500">
                <a:latin typeface="Courier New" charset="0"/>
                <a:cs typeface="Courier New" charset="0"/>
              </a:rPr>
              <a:t>PCS(V12)= 0.3</a:t>
            </a:r>
          </a:p>
          <a:p>
            <a:r>
              <a:rPr lang="en-US" sz="1500">
                <a:latin typeface="Courier New" charset="0"/>
                <a:cs typeface="Courier New" charset="0"/>
              </a:rPr>
              <a:t>PCS(G36)=-0.2</a:t>
            </a:r>
          </a:p>
          <a:p>
            <a:r>
              <a:rPr lang="en-US" sz="1500">
                <a:latin typeface="Courier New" charset="0"/>
                <a:cs typeface="Courier New" charset="0"/>
              </a:rPr>
              <a:t>PCS(V42)= 0.25</a:t>
            </a:r>
          </a:p>
          <a:p>
            <a:r>
              <a:rPr lang="en-US" sz="1500">
                <a:latin typeface="Courier New" charset="0"/>
                <a:cs typeface="Courier New" charset="0"/>
              </a:rPr>
              <a:t>…</a:t>
            </a:r>
          </a:p>
          <a:p>
            <a:endParaRPr lang="en-US" sz="1500">
              <a:latin typeface="Courier New" charset="0"/>
              <a:cs typeface="Courier New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941888" y="1550988"/>
            <a:ext cx="2420937" cy="1789112"/>
            <a:chOff x="4931906" y="1550440"/>
            <a:chExt cx="2421467" cy="1789659"/>
          </a:xfrm>
        </p:grpSpPr>
        <p:sp>
          <p:nvSpPr>
            <p:cNvPr id="15" name="Rounded Rectangle 14"/>
            <p:cNvSpPr>
              <a:spLocks noChangeArrowheads="1"/>
            </p:cNvSpPr>
            <p:nvPr/>
          </p:nvSpPr>
          <p:spPr bwMode="auto">
            <a:xfrm>
              <a:off x="4978404" y="1550440"/>
              <a:ext cx="2322000" cy="1789659"/>
            </a:xfrm>
            <a:prstGeom prst="roundRect">
              <a:avLst>
                <a:gd name="adj" fmla="val 9477"/>
              </a:avLst>
            </a:prstGeom>
            <a:solidFill>
              <a:srgbClr val="86A644"/>
            </a:solidFill>
            <a:ln w="9525">
              <a:noFill/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378" name="TextBox 15"/>
            <p:cNvSpPr txBox="1">
              <a:spLocks noChangeArrowheads="1"/>
            </p:cNvSpPr>
            <p:nvPr/>
          </p:nvSpPr>
          <p:spPr bwMode="auto">
            <a:xfrm>
              <a:off x="4931906" y="2526806"/>
              <a:ext cx="242146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charset="0"/>
                </a:rPr>
                <a:t>Atom coordinate in the protein frame</a:t>
              </a:r>
            </a:p>
          </p:txBody>
        </p:sp>
      </p:grpSp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3352800" y="1595438"/>
          <a:ext cx="5759450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Equation" r:id="rId5" imgW="4699000" imgH="749300" progId="Equation.3">
                  <p:embed/>
                </p:oleObj>
              </mc:Choice>
              <mc:Fallback>
                <p:oleObj name="Equation" r:id="rId5" imgW="4699000" imgH="749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595438"/>
                        <a:ext cx="5759450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eps_lighter_hot_dis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6363" y="965200"/>
            <a:ext cx="3692526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en-US" smtClean="0"/>
              <a:t>PCS for docking proteins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aptain_haddock_iso_onl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" y="774700"/>
            <a:ext cx="2330450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049338" y="-280988"/>
            <a:ext cx="8229600" cy="1143001"/>
          </a:xfrm>
        </p:spPr>
        <p:txBody>
          <a:bodyPr/>
          <a:lstStyle/>
          <a:p>
            <a:r>
              <a:rPr lang="en-US" smtClean="0"/>
              <a:t>PCS-HADDOCK protocol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3095625" y="619125"/>
            <a:ext cx="5978525" cy="1893888"/>
          </a:xfrm>
          <a:prstGeom prst="roundRect">
            <a:avLst>
              <a:gd name="adj" fmla="val 16667"/>
            </a:avLst>
          </a:prstGeom>
          <a:solidFill>
            <a:srgbClr val="BCCBFF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7" name="Picture 6" descr="step1_v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5788" y="620713"/>
            <a:ext cx="3605212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3095625" y="617538"/>
            <a:ext cx="5973763" cy="1895475"/>
          </a:xfrm>
          <a:prstGeom prst="roundRect">
            <a:avLst>
              <a:gd name="adj" fmla="val 16667"/>
            </a:avLst>
          </a:prstGeom>
          <a:solidFill>
            <a:srgbClr val="FCFBF9">
              <a:alpha val="76862"/>
            </a:srgbClr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6985000" y="590550"/>
            <a:ext cx="2093913" cy="3895725"/>
          </a:xfrm>
          <a:prstGeom prst="roundRect">
            <a:avLst>
              <a:gd name="adj" fmla="val 16667"/>
            </a:avLst>
          </a:prstGeom>
          <a:solidFill>
            <a:srgbClr val="BAEFFF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0" name="Picture 9" descr="step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000" y="655638"/>
            <a:ext cx="2089150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986588" y="584200"/>
            <a:ext cx="2093912" cy="3895725"/>
          </a:xfrm>
          <a:prstGeom prst="roundRect">
            <a:avLst>
              <a:gd name="adj" fmla="val 16667"/>
            </a:avLst>
          </a:prstGeom>
          <a:solidFill>
            <a:srgbClr val="FCFBF9">
              <a:alpha val="76862"/>
            </a:srgbClr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757738" y="2584450"/>
            <a:ext cx="4321175" cy="1912938"/>
          </a:xfrm>
          <a:prstGeom prst="roundRect">
            <a:avLst>
              <a:gd name="adj" fmla="val 16667"/>
            </a:avLst>
          </a:prstGeom>
          <a:solidFill>
            <a:srgbClr val="B5FFC8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3" name="Picture 12" descr="step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8650" y="2579688"/>
            <a:ext cx="2090738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4759325" y="2586038"/>
            <a:ext cx="4321175" cy="1911350"/>
          </a:xfrm>
          <a:prstGeom prst="roundRect">
            <a:avLst>
              <a:gd name="adj" fmla="val 16667"/>
            </a:avLst>
          </a:prstGeom>
          <a:solidFill>
            <a:srgbClr val="FCFBF9">
              <a:alpha val="76862"/>
            </a:srgbClr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50800" y="2584450"/>
            <a:ext cx="6843713" cy="1906588"/>
          </a:xfrm>
          <a:prstGeom prst="roundRect">
            <a:avLst>
              <a:gd name="adj" fmla="val 16667"/>
            </a:avLst>
          </a:prstGeom>
          <a:solidFill>
            <a:srgbClr val="EEFF93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6" name="Picture 15" descr="step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2663" y="2584450"/>
            <a:ext cx="2090737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52388" y="2582863"/>
            <a:ext cx="6842125" cy="1908175"/>
          </a:xfrm>
          <a:prstGeom prst="roundRect">
            <a:avLst>
              <a:gd name="adj" fmla="val 16667"/>
            </a:avLst>
          </a:prstGeom>
          <a:solidFill>
            <a:srgbClr val="FCFBF9">
              <a:alpha val="76862"/>
            </a:srgbClr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50800" y="2586038"/>
            <a:ext cx="4757738" cy="4098925"/>
          </a:xfrm>
          <a:prstGeom prst="roundRect">
            <a:avLst>
              <a:gd name="adj" fmla="val 7745"/>
            </a:avLst>
          </a:prstGeom>
          <a:solidFill>
            <a:srgbClr val="FFDAA8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9" name="Picture 18" descr="step5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163" y="2573338"/>
            <a:ext cx="47117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ounded Rectangle 19"/>
          <p:cNvSpPr>
            <a:spLocks noChangeArrowheads="1"/>
          </p:cNvSpPr>
          <p:nvPr/>
        </p:nvSpPr>
        <p:spPr bwMode="auto">
          <a:xfrm>
            <a:off x="49213" y="2582863"/>
            <a:ext cx="4757737" cy="4098925"/>
          </a:xfrm>
          <a:prstGeom prst="roundRect">
            <a:avLst>
              <a:gd name="adj" fmla="val 7745"/>
            </a:avLst>
          </a:prstGeom>
          <a:solidFill>
            <a:srgbClr val="FCFBF9">
              <a:alpha val="76862"/>
            </a:srgbClr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" name="Rounded Rectangle 20"/>
          <p:cNvSpPr>
            <a:spLocks noChangeArrowheads="1"/>
          </p:cNvSpPr>
          <p:nvPr/>
        </p:nvSpPr>
        <p:spPr bwMode="auto">
          <a:xfrm>
            <a:off x="52388" y="4557713"/>
            <a:ext cx="6732587" cy="2139950"/>
          </a:xfrm>
          <a:prstGeom prst="roundRect">
            <a:avLst>
              <a:gd name="adj" fmla="val 11722"/>
            </a:avLst>
          </a:prstGeom>
          <a:solidFill>
            <a:srgbClr val="FFBDBD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2" name="Picture 21" descr="step6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608513"/>
            <a:ext cx="3397250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ounded Rectangle 22"/>
          <p:cNvSpPr>
            <a:spLocks noChangeArrowheads="1"/>
          </p:cNvSpPr>
          <p:nvPr/>
        </p:nvSpPr>
        <p:spPr bwMode="auto">
          <a:xfrm>
            <a:off x="42863" y="4557713"/>
            <a:ext cx="6731000" cy="2139950"/>
          </a:xfrm>
          <a:prstGeom prst="roundRect">
            <a:avLst>
              <a:gd name="adj" fmla="val 11722"/>
            </a:avLst>
          </a:prstGeom>
          <a:solidFill>
            <a:srgbClr val="FCFBF9">
              <a:alpha val="76862"/>
            </a:srgbClr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4" name="Rounded Rectangle 23"/>
          <p:cNvSpPr>
            <a:spLocks noChangeArrowheads="1"/>
          </p:cNvSpPr>
          <p:nvPr/>
        </p:nvSpPr>
        <p:spPr bwMode="auto">
          <a:xfrm>
            <a:off x="3903663" y="4557713"/>
            <a:ext cx="5143500" cy="2139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5" name="Picture 24" descr="step7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03663" y="4548188"/>
            <a:ext cx="2417762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step8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67488" y="4578350"/>
            <a:ext cx="23590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7"/>
          <p:cNvSpPr txBox="1">
            <a:spLocks noChangeArrowheads="1"/>
          </p:cNvSpPr>
          <p:nvPr/>
        </p:nvSpPr>
        <p:spPr bwMode="auto">
          <a:xfrm>
            <a:off x="5303838" y="5100638"/>
            <a:ext cx="3798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Calculated PCS [ppm]</a:t>
            </a:r>
          </a:p>
        </p:txBody>
      </p:sp>
      <p:sp>
        <p:nvSpPr>
          <p:cNvPr id="17411" name="TextBox 28"/>
          <p:cNvSpPr txBox="1">
            <a:spLocks noChangeArrowheads="1"/>
          </p:cNvSpPr>
          <p:nvPr/>
        </p:nvSpPr>
        <p:spPr bwMode="auto">
          <a:xfrm rot="-5400000">
            <a:off x="3112294" y="3145632"/>
            <a:ext cx="3800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Measured PCS [ppm]</a:t>
            </a:r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Synthetic data for protocol validation</a:t>
            </a:r>
          </a:p>
        </p:txBody>
      </p:sp>
      <p:sp>
        <p:nvSpPr>
          <p:cNvPr id="17413" name="TextBox 30"/>
          <p:cNvSpPr txBox="1">
            <a:spLocks noChangeArrowheads="1"/>
          </p:cNvSpPr>
          <p:nvPr/>
        </p:nvSpPr>
        <p:spPr bwMode="auto">
          <a:xfrm>
            <a:off x="-782638" y="5408613"/>
            <a:ext cx="6548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E943D5"/>
                </a:solidFill>
                <a:latin typeface="Calibri" charset="0"/>
              </a:rPr>
              <a:t>ε</a:t>
            </a:r>
            <a:r>
              <a:rPr lang="en-US" sz="1600">
                <a:latin typeface="Calibri" charset="0"/>
              </a:rPr>
              <a:t>-</a:t>
            </a:r>
            <a:r>
              <a:rPr lang="en-US" sz="1600" b="1">
                <a:solidFill>
                  <a:srgbClr val="77DC5F"/>
                </a:solidFill>
                <a:latin typeface="Calibri" charset="0"/>
              </a:rPr>
              <a:t>HOT </a:t>
            </a:r>
            <a:r>
              <a:rPr lang="en-US" sz="1600">
                <a:latin typeface="Calibri" charset="0"/>
              </a:rPr>
              <a:t>(2IDO)</a:t>
            </a:r>
          </a:p>
          <a:p>
            <a:pPr algn="ctr"/>
            <a:r>
              <a:rPr lang="en-US" sz="1600">
                <a:latin typeface="Calibri" charset="0"/>
              </a:rPr>
              <a:t>Kirby et all. </a:t>
            </a:r>
            <a:r>
              <a:rPr lang="en-US" sz="1600" i="1">
                <a:latin typeface="Calibri" charset="0"/>
              </a:rPr>
              <a:t>J. Biol. Chem. 2006</a:t>
            </a:r>
            <a:endParaRPr lang="en-US" sz="1600">
              <a:latin typeface="Calibri" charset="0"/>
            </a:endParaRPr>
          </a:p>
        </p:txBody>
      </p:sp>
      <p:pic>
        <p:nvPicPr>
          <p:cNvPr id="17414" name="Picture 31" descr="2id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7685716">
            <a:off x="425450" y="1631951"/>
            <a:ext cx="3736975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32"/>
          <p:cNvSpPr txBox="1">
            <a:spLocks noChangeArrowheads="1"/>
          </p:cNvSpPr>
          <p:nvPr/>
        </p:nvSpPr>
        <p:spPr bwMode="auto">
          <a:xfrm>
            <a:off x="5194300" y="5499100"/>
            <a:ext cx="38989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/>
            <a:r>
              <a:rPr lang="en-US" sz="1400" b="1" dirty="0">
                <a:latin typeface="Calibri" charset="0"/>
              </a:rPr>
              <a:t>Realistic synthetic data:</a:t>
            </a:r>
          </a:p>
          <a:p>
            <a:pPr marL="177800" indent="-177800">
              <a:buFont typeface="Arial" charset="0"/>
              <a:buChar char="•"/>
            </a:pPr>
            <a:r>
              <a:rPr lang="en-US" sz="1400" dirty="0">
                <a:latin typeface="Calibri" charset="0"/>
              </a:rPr>
              <a:t>Random variation of PCS (±</a:t>
            </a:r>
            <a:r>
              <a:rPr lang="en-US" sz="1400" dirty="0" smtClean="0">
                <a:latin typeface="Calibri" charset="0"/>
              </a:rPr>
              <a:t>0.15ppm</a:t>
            </a:r>
            <a:r>
              <a:rPr lang="en-US" sz="1400" dirty="0">
                <a:latin typeface="Calibri" charset="0"/>
              </a:rPr>
              <a:t>)</a:t>
            </a:r>
          </a:p>
          <a:p>
            <a:pPr marL="177800" indent="-177800">
              <a:buFont typeface="Arial" charset="0"/>
              <a:buChar char="•"/>
            </a:pPr>
            <a:r>
              <a:rPr lang="en-US" sz="1400" dirty="0">
                <a:latin typeface="Calibri" charset="0"/>
              </a:rPr>
              <a:t>Removal of some PCS</a:t>
            </a:r>
          </a:p>
        </p:txBody>
      </p:sp>
      <p:pic>
        <p:nvPicPr>
          <p:cNvPr id="17416" name="Picture 33" descr="all_special-crop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2400" y="1414463"/>
            <a:ext cx="3708400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PCS-HADDOCK “synthetic results”:</a:t>
            </a:r>
            <a:br>
              <a:rPr lang="en-US" dirty="0" smtClean="0"/>
            </a:br>
            <a:r>
              <a:rPr lang="en-US" i="1" dirty="0" smtClean="0"/>
              <a:t>bound-bound</a:t>
            </a:r>
            <a:r>
              <a:rPr lang="en-US" dirty="0" smtClean="0"/>
              <a:t> case</a:t>
            </a:r>
            <a:endParaRPr lang="en-US" dirty="0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321661" y="859212"/>
            <a:ext cx="6178550" cy="5976938"/>
            <a:chOff x="1252499" y="1415226"/>
            <a:chExt cx="6177400" cy="5978247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1252499" y="1415227"/>
              <a:ext cx="6177400" cy="5978246"/>
            </a:xfrm>
            <a:prstGeom prst="roundRect">
              <a:avLst>
                <a:gd name="adj" fmla="val 2264"/>
              </a:avLst>
            </a:prstGeom>
            <a:solidFill>
              <a:schemeClr val="bg1"/>
            </a:solidFill>
            <a:ln w="28575">
              <a:noFill/>
              <a:round/>
              <a:headEnd/>
              <a:tailEnd/>
            </a:ln>
            <a:effectLst>
              <a:outerShdw dist="2540000" dir="13080000" sx="200000" sy="200000" algn="tl" rotWithShape="0">
                <a:srgbClr val="808080">
                  <a:alpha val="59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" name="TextBox 36"/>
            <p:cNvSpPr txBox="1">
              <a:spLocks noChangeArrowheads="1"/>
            </p:cNvSpPr>
            <p:nvPr/>
          </p:nvSpPr>
          <p:spPr bwMode="auto">
            <a:xfrm>
              <a:off x="2921369" y="1415226"/>
              <a:ext cx="286173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i="1">
                  <a:latin typeface="Calibri" charset="0"/>
                </a:rPr>
                <a:t>Bound-bound docking</a:t>
              </a:r>
            </a:p>
          </p:txBody>
        </p:sp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2457138" y="1974006"/>
              <a:ext cx="791700" cy="567327"/>
              <a:chOff x="3021466" y="1242887"/>
              <a:chExt cx="791700" cy="567327"/>
            </a:xfrm>
          </p:grpSpPr>
          <p:sp>
            <p:nvSpPr>
              <p:cNvPr id="9" name="5-Point Star 8"/>
              <p:cNvSpPr>
                <a:spLocks noChangeAspect="1"/>
              </p:cNvSpPr>
              <p:nvPr/>
            </p:nvSpPr>
            <p:spPr>
              <a:xfrm>
                <a:off x="3021466" y="1243527"/>
                <a:ext cx="144000" cy="144000"/>
              </a:xfrm>
              <a:prstGeom prst="star5">
                <a:avLst/>
              </a:prstGeom>
              <a:solidFill>
                <a:srgbClr val="FFBE13"/>
              </a:solidFill>
              <a:ln>
                <a:noFill/>
              </a:ln>
              <a:effectLst>
                <a:glow rad="38100"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5-Point Star 9"/>
              <p:cNvSpPr>
                <a:spLocks noChangeAspect="1"/>
              </p:cNvSpPr>
              <p:nvPr/>
            </p:nvSpPr>
            <p:spPr>
              <a:xfrm>
                <a:off x="3021466" y="1455612"/>
                <a:ext cx="144000" cy="144000"/>
              </a:xfrm>
              <a:prstGeom prst="star5">
                <a:avLst/>
              </a:prstGeom>
              <a:solidFill>
                <a:srgbClr val="FFBE13"/>
              </a:solidFill>
              <a:ln>
                <a:noFill/>
              </a:ln>
              <a:effectLst>
                <a:glow rad="38100"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5-Point Star 10"/>
              <p:cNvSpPr>
                <a:spLocks noChangeAspect="1"/>
              </p:cNvSpPr>
              <p:nvPr/>
            </p:nvSpPr>
            <p:spPr>
              <a:xfrm>
                <a:off x="3021466" y="1666214"/>
                <a:ext cx="144000" cy="144000"/>
              </a:xfrm>
              <a:prstGeom prst="star5">
                <a:avLst/>
              </a:prstGeom>
              <a:solidFill>
                <a:srgbClr val="FFBE13"/>
              </a:solidFill>
              <a:ln>
                <a:noFill/>
              </a:ln>
              <a:effectLst>
                <a:glow rad="38100"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" name="5-Point Star 11"/>
              <p:cNvSpPr>
                <a:spLocks noChangeAspect="1"/>
              </p:cNvSpPr>
              <p:nvPr/>
            </p:nvSpPr>
            <p:spPr>
              <a:xfrm>
                <a:off x="3278641" y="1243527"/>
                <a:ext cx="144000" cy="144000"/>
              </a:xfrm>
              <a:prstGeom prst="star5">
                <a:avLst/>
              </a:prstGeom>
              <a:solidFill>
                <a:srgbClr val="FFBE13"/>
              </a:solidFill>
              <a:ln>
                <a:noFill/>
              </a:ln>
              <a:effectLst>
                <a:glow rad="38100"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5-Point Star 12"/>
              <p:cNvSpPr>
                <a:spLocks noChangeAspect="1"/>
              </p:cNvSpPr>
              <p:nvPr/>
            </p:nvSpPr>
            <p:spPr>
              <a:xfrm>
                <a:off x="3278641" y="1455612"/>
                <a:ext cx="144000" cy="144000"/>
              </a:xfrm>
              <a:prstGeom prst="star5">
                <a:avLst/>
              </a:prstGeom>
              <a:solidFill>
                <a:srgbClr val="FFBE13"/>
              </a:solidFill>
              <a:ln>
                <a:noFill/>
              </a:ln>
              <a:effectLst>
                <a:glow rad="38100"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5-Point Star 13"/>
              <p:cNvSpPr>
                <a:spLocks noChangeAspect="1"/>
              </p:cNvSpPr>
              <p:nvPr/>
            </p:nvSpPr>
            <p:spPr>
              <a:xfrm>
                <a:off x="3669166" y="1242887"/>
                <a:ext cx="144000" cy="144000"/>
              </a:xfrm>
              <a:prstGeom prst="star5">
                <a:avLst/>
              </a:prstGeom>
              <a:solidFill>
                <a:srgbClr val="FFBE13"/>
              </a:solidFill>
              <a:ln>
                <a:noFill/>
              </a:ln>
              <a:effectLst>
                <a:glow rad="38100"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pic>
          <p:nvPicPr>
            <p:cNvPr id="8" name="Picture 38" descr="i-RMSD-trunc.dat_h_scatter_slide-crop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54591" y="1794420"/>
              <a:ext cx="5950449" cy="5550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5800"/>
            <a:ext cx="8229600" cy="1143000"/>
          </a:xfrm>
        </p:spPr>
        <p:txBody>
          <a:bodyPr/>
          <a:lstStyle/>
          <a:p>
            <a:r>
              <a:rPr lang="en-US" dirty="0" smtClean="0"/>
              <a:t>With more noise?</a:t>
            </a:r>
            <a:endParaRPr lang="en-US" dirty="0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5584552" y="1278610"/>
          <a:ext cx="3102248" cy="2893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Acrobat Document" r:id="rId3" imgW="4962334" imgH="4629150" progId="AcroExch.Document.7">
                  <p:embed/>
                </p:oleObj>
              </mc:Choice>
              <mc:Fallback>
                <p:oleObj name="Acrobat Document" r:id="rId3" imgW="4962334" imgH="462915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4552" y="1278610"/>
                        <a:ext cx="3102248" cy="2893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8" descr="i-RMSD-trunc.dat_h_scatter_slide-crop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321" y="1270861"/>
            <a:ext cx="3124780" cy="291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4037308" y="2255003"/>
            <a:ext cx="813661" cy="3487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276321" y="4394411"/>
          <a:ext cx="3495217" cy="2463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Acrobat Document" r:id="rId6" imgW="6486525" imgH="4572000" progId="AcroExch.Document.7">
                  <p:embed/>
                </p:oleObj>
              </mc:Choice>
              <mc:Fallback>
                <p:oleObj name="Acrobat Document" r:id="rId6" imgW="6486525" imgH="4572000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321" y="4394411"/>
                        <a:ext cx="3495217" cy="24635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5584552" y="4390191"/>
          <a:ext cx="3501204" cy="2467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Acrobat Document" r:id="rId8" imgW="6486525" imgH="4572000" progId="AcroExch.Document.7">
                  <p:embed/>
                </p:oleObj>
              </mc:Choice>
              <mc:Fallback>
                <p:oleObj name="Acrobat Document" r:id="rId8" imgW="6486525" imgH="4572000" progId="AcroExch.Document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4552" y="4390191"/>
                        <a:ext cx="3501204" cy="24678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Arrow 9"/>
          <p:cNvSpPr/>
          <p:nvPr/>
        </p:nvSpPr>
        <p:spPr>
          <a:xfrm>
            <a:off x="4189708" y="5569057"/>
            <a:ext cx="813661" cy="3487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5912" y="798163"/>
            <a:ext cx="170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0.15 </a:t>
            </a:r>
            <a:r>
              <a:rPr lang="en-US" dirty="0" err="1" smtClean="0"/>
              <a:t>ppm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10020" y="798163"/>
            <a:ext cx="170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0.45 </a:t>
            </a:r>
            <a:r>
              <a:rPr lang="en-US" dirty="0" err="1" smtClean="0"/>
              <a:t>ppm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2192864" y="776213"/>
            <a:ext cx="3725332" cy="3487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33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PCS-HADDOCK “synthetic” results:</a:t>
            </a:r>
            <a:br>
              <a:rPr lang="en-US" sz="4000" dirty="0" smtClean="0"/>
            </a:br>
            <a:r>
              <a:rPr lang="en-US" sz="4000" i="1" dirty="0" smtClean="0"/>
              <a:t>Unbound-unbound</a:t>
            </a:r>
            <a:r>
              <a:rPr lang="en-US" sz="4000" dirty="0" smtClean="0"/>
              <a:t> case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2388" y="6061573"/>
            <a:ext cx="7127875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7800" indent="-177800"/>
            <a:r>
              <a:rPr lang="en-US" sz="1400" i="1" dirty="0">
                <a:latin typeface="Calibri" charset="0"/>
              </a:rPr>
              <a:t>And again…  </a:t>
            </a:r>
            <a:r>
              <a:rPr lang="en-US" sz="1400" b="1" dirty="0">
                <a:latin typeface="Calibri" charset="0"/>
              </a:rPr>
              <a:t>Realistic synthetic data:</a:t>
            </a:r>
          </a:p>
          <a:p>
            <a:pPr marL="177800" indent="-177800">
              <a:buFont typeface="Arial" charset="0"/>
              <a:buChar char="•"/>
            </a:pPr>
            <a:r>
              <a:rPr lang="en-US" sz="1400" dirty="0">
                <a:latin typeface="Calibri" charset="0"/>
              </a:rPr>
              <a:t>Random variation of PCS (±</a:t>
            </a:r>
            <a:r>
              <a:rPr lang="en-US" sz="1400" dirty="0" smtClean="0">
                <a:latin typeface="Calibri" charset="0"/>
              </a:rPr>
              <a:t>0.15ppm</a:t>
            </a:r>
            <a:r>
              <a:rPr lang="en-US" sz="1400" dirty="0">
                <a:latin typeface="Calibri" charset="0"/>
              </a:rPr>
              <a:t>)</a:t>
            </a:r>
          </a:p>
          <a:p>
            <a:pPr marL="177800" indent="-177800">
              <a:buFont typeface="Arial" charset="0"/>
              <a:buChar char="•"/>
            </a:pPr>
            <a:r>
              <a:rPr lang="en-US" sz="1400" dirty="0">
                <a:latin typeface="Calibri" charset="0"/>
              </a:rPr>
              <a:t>Removal of some PCS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-477838" y="5056188"/>
            <a:ext cx="5294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algn="ctr"/>
            <a:r>
              <a:rPr lang="en-US" sz="1400" dirty="0">
                <a:solidFill>
                  <a:srgbClr val="E943D5"/>
                </a:solidFill>
                <a:latin typeface="Calibri" charset="0"/>
              </a:rPr>
              <a:t>ε (</a:t>
            </a:r>
            <a:r>
              <a:rPr lang="en-US" sz="1400" dirty="0" err="1">
                <a:solidFill>
                  <a:srgbClr val="E943D5"/>
                </a:solidFill>
                <a:latin typeface="Calibri" charset="0"/>
              </a:rPr>
              <a:t>Xray</a:t>
            </a:r>
            <a:r>
              <a:rPr lang="en-US" sz="1400" dirty="0">
                <a:solidFill>
                  <a:srgbClr val="E943D5"/>
                </a:solidFill>
                <a:latin typeface="Calibri" charset="0"/>
              </a:rPr>
              <a:t> unbound) </a:t>
            </a:r>
            <a:r>
              <a:rPr lang="en-US" sz="1400" dirty="0" err="1">
                <a:latin typeface="Calibri" charset="0"/>
              </a:rPr>
              <a:t>vs</a:t>
            </a:r>
            <a:r>
              <a:rPr lang="en-US" sz="1400" dirty="0">
                <a:latin typeface="Calibri" charset="0"/>
              </a:rPr>
              <a:t> </a:t>
            </a:r>
            <a:r>
              <a:rPr lang="en-US" sz="1400" dirty="0">
                <a:solidFill>
                  <a:srgbClr val="26B544"/>
                </a:solidFill>
                <a:latin typeface="Calibri" charset="0"/>
              </a:rPr>
              <a:t>ε (</a:t>
            </a:r>
            <a:r>
              <a:rPr lang="en-US" sz="1400" dirty="0" err="1">
                <a:solidFill>
                  <a:srgbClr val="26B544"/>
                </a:solidFill>
                <a:latin typeface="Calibri" charset="0"/>
              </a:rPr>
              <a:t>Xray</a:t>
            </a:r>
            <a:r>
              <a:rPr lang="en-US" sz="1400" dirty="0">
                <a:solidFill>
                  <a:srgbClr val="26B544"/>
                </a:solidFill>
                <a:latin typeface="Calibri" charset="0"/>
              </a:rPr>
              <a:t> bound)</a:t>
            </a:r>
          </a:p>
          <a:p>
            <a:pPr marL="177800" indent="-177800" algn="ctr"/>
            <a:r>
              <a:rPr lang="en-US" sz="1400" dirty="0">
                <a:latin typeface="Calibri" charset="0"/>
              </a:rPr>
              <a:t>with </a:t>
            </a:r>
            <a:r>
              <a:rPr lang="en-US" sz="1400" dirty="0">
                <a:solidFill>
                  <a:srgbClr val="4C54FF"/>
                </a:solidFill>
                <a:latin typeface="Calibri" charset="0"/>
              </a:rPr>
              <a:t>HOT (</a:t>
            </a:r>
            <a:r>
              <a:rPr lang="en-US" sz="1400" dirty="0" err="1">
                <a:solidFill>
                  <a:srgbClr val="4C54FF"/>
                </a:solidFill>
                <a:latin typeface="Calibri" charset="0"/>
              </a:rPr>
              <a:t>Xray</a:t>
            </a:r>
            <a:r>
              <a:rPr lang="en-US" sz="1400" dirty="0">
                <a:solidFill>
                  <a:srgbClr val="4C54FF"/>
                </a:solidFill>
                <a:latin typeface="Calibri" charset="0"/>
              </a:rPr>
              <a:t> bound)</a:t>
            </a:r>
          </a:p>
        </p:txBody>
      </p:sp>
      <p:pic>
        <p:nvPicPr>
          <p:cNvPr id="18437" name="Picture 6" descr="eps_change_conf_tri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1375" y="1360488"/>
            <a:ext cx="5565775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4303713" y="5054600"/>
            <a:ext cx="5294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algn="ctr"/>
            <a:r>
              <a:rPr lang="en-US" sz="1400">
                <a:solidFill>
                  <a:srgbClr val="FFB020"/>
                </a:solidFill>
                <a:latin typeface="Calibri" charset="0"/>
              </a:rPr>
              <a:t>HOT (NMR unbound) </a:t>
            </a:r>
            <a:r>
              <a:rPr lang="en-US" sz="1400">
                <a:latin typeface="Calibri" charset="0"/>
              </a:rPr>
              <a:t>vs </a:t>
            </a:r>
            <a:r>
              <a:rPr lang="en-US" sz="1400">
                <a:solidFill>
                  <a:srgbClr val="4C54FF"/>
                </a:solidFill>
                <a:latin typeface="Calibri" charset="0"/>
              </a:rPr>
              <a:t>HOT (Xray bound)</a:t>
            </a:r>
            <a:endParaRPr lang="en-US" sz="1400">
              <a:solidFill>
                <a:srgbClr val="26B544"/>
              </a:solidFill>
              <a:latin typeface="Calibri" charset="0"/>
            </a:endParaRPr>
          </a:p>
          <a:p>
            <a:pPr marL="177800" indent="-177800" algn="ctr"/>
            <a:r>
              <a:rPr lang="en-US" sz="1400">
                <a:latin typeface="Calibri" charset="0"/>
              </a:rPr>
              <a:t>with </a:t>
            </a:r>
            <a:r>
              <a:rPr lang="en-US" sz="1400">
                <a:solidFill>
                  <a:srgbClr val="26B544"/>
                </a:solidFill>
                <a:latin typeface="Calibri" charset="0"/>
              </a:rPr>
              <a:t>ε (Xray bound)</a:t>
            </a:r>
            <a:endParaRPr lang="en-US" sz="1400">
              <a:solidFill>
                <a:srgbClr val="4C54FF"/>
              </a:solidFill>
              <a:latin typeface="Calibri" charset="0"/>
            </a:endParaRPr>
          </a:p>
        </p:txBody>
      </p:sp>
      <p:pic>
        <p:nvPicPr>
          <p:cNvPr id="18439" name="Picture 8" descr="theta_change_conf_bi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2075" y="1349375"/>
            <a:ext cx="4113213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63" name="Rectangle 31"/>
          <p:cNvSpPr>
            <a:spLocks noChangeArrowheads="1"/>
          </p:cNvSpPr>
          <p:nvPr/>
        </p:nvSpPr>
        <p:spPr bwMode="auto">
          <a:xfrm>
            <a:off x="152400" y="5547022"/>
            <a:ext cx="415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l-GR" sz="1200" dirty="0">
                <a:latin typeface="Arial" pitchFamily="34" charset="0"/>
                <a:cs typeface="Arial" pitchFamily="34" charset="0"/>
              </a:rPr>
              <a:t>ε (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Xray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unbound): 1J53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Hamdan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S.; Carr, P. D.; Brown, S. E.;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Ollis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D. L.; Dixon, N. E.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Structure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2002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10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535.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96759" y="5593188"/>
            <a:ext cx="3405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HOT (NMR unbound): 1SE7 </a:t>
            </a:r>
            <a:r>
              <a:rPr lang="en-US" sz="1200" dirty="0" err="1" smtClean="0"/>
              <a:t>DeRose</a:t>
            </a:r>
            <a:r>
              <a:rPr lang="en-US" sz="1200" dirty="0"/>
              <a:t>, E. F.; Kirby, T. W.; Mueller, G. A.; </a:t>
            </a:r>
            <a:r>
              <a:rPr lang="en-US" sz="1200" dirty="0" err="1"/>
              <a:t>Chikova</a:t>
            </a:r>
            <a:r>
              <a:rPr lang="en-US" sz="1200" dirty="0"/>
              <a:t>, A. K.; </a:t>
            </a:r>
            <a:r>
              <a:rPr lang="en-US" sz="1200" dirty="0" err="1"/>
              <a:t>Schaaper</a:t>
            </a:r>
            <a:r>
              <a:rPr lang="en-US" sz="1200" dirty="0"/>
              <a:t>, R. M.; London, R. E. </a:t>
            </a:r>
            <a:r>
              <a:rPr lang="en-US" sz="1200" i="1" dirty="0"/>
              <a:t>Structure</a:t>
            </a:r>
            <a:r>
              <a:rPr lang="en-US" sz="1200" dirty="0"/>
              <a:t> </a:t>
            </a:r>
            <a:r>
              <a:rPr lang="en-US" sz="1200" b="1" dirty="0"/>
              <a:t>2004</a:t>
            </a:r>
            <a:r>
              <a:rPr lang="en-US" sz="1200" dirty="0"/>
              <a:t>, </a:t>
            </a:r>
            <a:r>
              <a:rPr lang="en-US" sz="1200" i="1" dirty="0"/>
              <a:t>12</a:t>
            </a:r>
            <a:r>
              <a:rPr lang="en-US" sz="1200" dirty="0"/>
              <a:t>, 2221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848540" y="821235"/>
            <a:ext cx="6176963" cy="5978525"/>
            <a:chOff x="4580033" y="1376998"/>
            <a:chExt cx="6177400" cy="5978247"/>
          </a:xfrm>
        </p:grpSpPr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4580033" y="1376999"/>
              <a:ext cx="6177400" cy="5978246"/>
            </a:xfrm>
            <a:prstGeom prst="roundRect">
              <a:avLst>
                <a:gd name="adj" fmla="val 2264"/>
              </a:avLst>
            </a:prstGeom>
            <a:solidFill>
              <a:schemeClr val="bg1"/>
            </a:solidFill>
            <a:ln w="28575">
              <a:noFill/>
              <a:round/>
              <a:headEnd/>
              <a:tailEnd/>
            </a:ln>
            <a:effectLst>
              <a:outerShdw dist="2540000" dir="13080000" sx="200000" sy="200000" algn="tl" rotWithShape="0">
                <a:srgbClr val="808080">
                  <a:alpha val="59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442" name="TextBox 11"/>
            <p:cNvSpPr txBox="1">
              <a:spLocks noChangeArrowheads="1"/>
            </p:cNvSpPr>
            <p:nvPr/>
          </p:nvSpPr>
          <p:spPr bwMode="auto">
            <a:xfrm>
              <a:off x="6091232" y="1376998"/>
              <a:ext cx="32890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i="1">
                  <a:latin typeface="Calibri" charset="0"/>
                </a:rPr>
                <a:t>Unbound-unbound docking</a:t>
              </a:r>
            </a:p>
          </p:txBody>
        </p:sp>
        <p:grpSp>
          <p:nvGrpSpPr>
            <p:cNvPr id="18443" name="Group 37"/>
            <p:cNvGrpSpPr>
              <a:grpSpLocks/>
            </p:cNvGrpSpPr>
            <p:nvPr/>
          </p:nvGrpSpPr>
          <p:grpSpPr bwMode="auto">
            <a:xfrm>
              <a:off x="5690057" y="1957368"/>
              <a:ext cx="791700" cy="567327"/>
              <a:chOff x="3021466" y="1242887"/>
              <a:chExt cx="791700" cy="567327"/>
            </a:xfrm>
          </p:grpSpPr>
          <p:sp>
            <p:nvSpPr>
              <p:cNvPr id="15" name="5-Point Star 14"/>
              <p:cNvSpPr>
                <a:spLocks noChangeAspect="1"/>
              </p:cNvSpPr>
              <p:nvPr/>
            </p:nvSpPr>
            <p:spPr>
              <a:xfrm>
                <a:off x="3021466" y="1243527"/>
                <a:ext cx="144000" cy="144000"/>
              </a:xfrm>
              <a:prstGeom prst="star5">
                <a:avLst/>
              </a:prstGeom>
              <a:solidFill>
                <a:srgbClr val="FFBE13"/>
              </a:solidFill>
              <a:ln>
                <a:noFill/>
              </a:ln>
              <a:effectLst>
                <a:glow rad="38100"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5-Point Star 15"/>
              <p:cNvSpPr>
                <a:spLocks noChangeAspect="1"/>
              </p:cNvSpPr>
              <p:nvPr/>
            </p:nvSpPr>
            <p:spPr>
              <a:xfrm>
                <a:off x="3021466" y="1455612"/>
                <a:ext cx="144000" cy="144000"/>
              </a:xfrm>
              <a:prstGeom prst="star5">
                <a:avLst/>
              </a:prstGeom>
              <a:solidFill>
                <a:srgbClr val="FFBE13"/>
              </a:solidFill>
              <a:ln>
                <a:noFill/>
              </a:ln>
              <a:effectLst>
                <a:glow rad="38100"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5-Point Star 16"/>
              <p:cNvSpPr>
                <a:spLocks noChangeAspect="1"/>
              </p:cNvSpPr>
              <p:nvPr/>
            </p:nvSpPr>
            <p:spPr>
              <a:xfrm>
                <a:off x="3021466" y="1666214"/>
                <a:ext cx="144000" cy="144000"/>
              </a:xfrm>
              <a:prstGeom prst="star5">
                <a:avLst/>
              </a:prstGeom>
              <a:solidFill>
                <a:srgbClr val="FFBE13"/>
              </a:solidFill>
              <a:ln>
                <a:noFill/>
              </a:ln>
              <a:effectLst>
                <a:glow rad="38100"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5-Point Star 17"/>
              <p:cNvSpPr>
                <a:spLocks noChangeAspect="1"/>
              </p:cNvSpPr>
              <p:nvPr/>
            </p:nvSpPr>
            <p:spPr>
              <a:xfrm>
                <a:off x="3278641" y="1243527"/>
                <a:ext cx="144000" cy="144000"/>
              </a:xfrm>
              <a:prstGeom prst="star5">
                <a:avLst/>
              </a:prstGeom>
              <a:solidFill>
                <a:srgbClr val="FFBE13"/>
              </a:solidFill>
              <a:ln>
                <a:noFill/>
              </a:ln>
              <a:effectLst>
                <a:glow rad="38100"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" name="5-Point Star 18"/>
              <p:cNvSpPr>
                <a:spLocks noChangeAspect="1"/>
              </p:cNvSpPr>
              <p:nvPr/>
            </p:nvSpPr>
            <p:spPr>
              <a:xfrm>
                <a:off x="3278641" y="1455612"/>
                <a:ext cx="144000" cy="144000"/>
              </a:xfrm>
              <a:prstGeom prst="star5">
                <a:avLst/>
              </a:prstGeom>
              <a:solidFill>
                <a:srgbClr val="FFBE13"/>
              </a:solidFill>
              <a:ln>
                <a:noFill/>
              </a:ln>
              <a:effectLst>
                <a:glow rad="38100"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" name="5-Point Star 19"/>
              <p:cNvSpPr>
                <a:spLocks noChangeAspect="1"/>
              </p:cNvSpPr>
              <p:nvPr/>
            </p:nvSpPr>
            <p:spPr>
              <a:xfrm>
                <a:off x="3669166" y="1242887"/>
                <a:ext cx="144000" cy="144000"/>
              </a:xfrm>
              <a:prstGeom prst="star5">
                <a:avLst/>
              </a:prstGeom>
              <a:solidFill>
                <a:srgbClr val="FFBE13"/>
              </a:solidFill>
              <a:ln>
                <a:noFill/>
              </a:ln>
              <a:effectLst>
                <a:glow rad="38100"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pic>
          <p:nvPicPr>
            <p:cNvPr id="18444" name="Picture 13" descr="i-RMSD-trunc.dat_h_scatter_slide-crop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4399" y="1803369"/>
              <a:ext cx="5797964" cy="5535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918"/>
            <a:ext cx="8229600" cy="1143000"/>
          </a:xfrm>
        </p:spPr>
        <p:txBody>
          <a:bodyPr/>
          <a:lstStyle/>
          <a:p>
            <a:r>
              <a:rPr lang="en-US" dirty="0" smtClean="0"/>
              <a:t>Real contribution of the PCS score?</a:t>
            </a:r>
            <a:endParaRPr lang="en-US" dirty="0"/>
          </a:p>
        </p:txBody>
      </p:sp>
      <p:pic>
        <p:nvPicPr>
          <p:cNvPr id="36866" name="Picture 2" descr="D:\My Dropbox\HADDOCK\PCS_HADDOCK_PREZ\i-RMSD-trunc.dat_p_scatter_publication-crop_uu0.15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7608" y="1183901"/>
            <a:ext cx="5853112" cy="560298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 rot="16200000">
            <a:off x="-341312" y="3576320"/>
            <a:ext cx="3037840" cy="579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PCS score [</a:t>
            </a:r>
            <a:r>
              <a:rPr lang="en-US" sz="1600" dirty="0" err="1" smtClean="0">
                <a:solidFill>
                  <a:schemeClr val="tx1"/>
                </a:solidFill>
              </a:rPr>
              <a:t>a.u</a:t>
            </a:r>
            <a:r>
              <a:rPr lang="en-US" sz="1600" dirty="0" smtClean="0">
                <a:solidFill>
                  <a:schemeClr val="tx1"/>
                </a:solidFill>
              </a:rPr>
              <a:t>.]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503</Words>
  <Application>Microsoft Macintosh PowerPoint</Application>
  <PresentationFormat>On-screen Show (4:3)</PresentationFormat>
  <Paragraphs>69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Equation</vt:lpstr>
      <vt:lpstr>Acrobat Document</vt:lpstr>
      <vt:lpstr>Protein docking with PCS restraints</vt:lpstr>
      <vt:lpstr>Paramagnetic restraints in Haddock: Pseudocontact shift (PCS)</vt:lpstr>
      <vt:lpstr>PCS for docking proteins</vt:lpstr>
      <vt:lpstr>PCS-HADDOCK protocol</vt:lpstr>
      <vt:lpstr>Synthetic data for protocol validation</vt:lpstr>
      <vt:lpstr>PCS-HADDOCK “synthetic results”: bound-bound case</vt:lpstr>
      <vt:lpstr>With more noise?</vt:lpstr>
      <vt:lpstr>PCS-HADDOCK “synthetic” results: Unbound-unbound case</vt:lpstr>
      <vt:lpstr>Real contribution of the PCS score?</vt:lpstr>
      <vt:lpstr>Conclusion on the “synthetic” runs</vt:lpstr>
      <vt:lpstr>PCS-HADDOCK “real” case:</vt:lpstr>
      <vt:lpstr>PCS-HADDOCK “real” results</vt:lpstr>
      <vt:lpstr>PCS-HADDOCK “real” results:</vt:lpstr>
      <vt:lpstr>Perspectives</vt:lpstr>
      <vt:lpstr>Thank u!</vt:lpstr>
    </vt:vector>
  </TitlesOfParts>
  <Company>NMR Spectroscopy Department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 Schmitz</dc:creator>
  <cp:lastModifiedBy>Christophe Schmitz</cp:lastModifiedBy>
  <cp:revision>33</cp:revision>
  <dcterms:created xsi:type="dcterms:W3CDTF">2010-09-29T05:02:56Z</dcterms:created>
  <dcterms:modified xsi:type="dcterms:W3CDTF">2012-02-06T18:00:48Z</dcterms:modified>
</cp:coreProperties>
</file>