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9" r:id="rId3"/>
    <p:sldId id="310" r:id="rId4"/>
    <p:sldId id="311" r:id="rId5"/>
    <p:sldId id="312" r:id="rId6"/>
    <p:sldId id="316" r:id="rId7"/>
    <p:sldId id="317" r:id="rId8"/>
    <p:sldId id="345" r:id="rId9"/>
    <p:sldId id="284" r:id="rId10"/>
    <p:sldId id="327" r:id="rId11"/>
    <p:sldId id="341" r:id="rId12"/>
    <p:sldId id="339" r:id="rId13"/>
    <p:sldId id="335" r:id="rId14"/>
    <p:sldId id="323" r:id="rId15"/>
    <p:sldId id="288" r:id="rId16"/>
    <p:sldId id="347" r:id="rId17"/>
    <p:sldId id="346" r:id="rId18"/>
    <p:sldId id="344" r:id="rId19"/>
    <p:sldId id="340" r:id="rId20"/>
    <p:sldId id="342" r:id="rId21"/>
    <p:sldId id="337" r:id="rId22"/>
    <p:sldId id="338" r:id="rId23"/>
    <p:sldId id="348" r:id="rId24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0000"/>
    <a:srgbClr val="00CC00"/>
    <a:srgbClr val="0000FF"/>
    <a:srgbClr val="FF6600"/>
    <a:srgbClr val="FF66CC"/>
    <a:srgbClr val="FF0066"/>
    <a:srgbClr val="00FF00"/>
    <a:srgbClr val="33CC33"/>
    <a:srgbClr val="FF99CC"/>
    <a:srgbClr val="99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27" autoAdjust="0"/>
    <p:restoredTop sz="98826" autoAdjust="0"/>
  </p:normalViewPr>
  <p:slideViewPr>
    <p:cSldViewPr>
      <p:cViewPr>
        <p:scale>
          <a:sx n="60" d="100"/>
          <a:sy n="60" d="100"/>
        </p:scale>
        <p:origin x="-888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D4149-EEF7-4E93-9214-6B6A21720FC5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68367-89EB-4685-9DDC-ED55631E1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9A084-FD0D-4B75-9F63-216ECA63B3F0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6CDE9-C592-452C-A177-446CFAEE4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43AE2E-BC20-472E-AB22-A205E099C212}" type="slidenum">
              <a:rPr lang="en-AU"/>
              <a:pPr/>
              <a:t>2</a:t>
            </a:fld>
            <a:endParaRPr lang="en-A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28D065-1CD1-4068-BB3E-E199BCD69A1C}" type="slidenum">
              <a:rPr lang="en-AU"/>
              <a:pPr/>
              <a:t>3</a:t>
            </a:fld>
            <a:endParaRPr lang="en-AU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DE9-C592-452C-A177-446CFAEE49D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DE9-C592-452C-A177-446CFAEE49D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DE9-C592-452C-A177-446CFAEE49D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BA8E29-A972-4A47-8827-855F9FA16207}" type="slidenum">
              <a:rPr lang="en-AU"/>
              <a:pPr/>
              <a:t>16</a:t>
            </a:fld>
            <a:endParaRPr lang="en-AU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gif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Relationship Id="rId1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png"/><Relationship Id="rId1" Type="http://schemas.openxmlformats.org/officeDocument/2006/relationships/video" Target="file:///C:\Documents%20and%20Settings\christophe\Desktop\Join_meeting_PCS_Rosetta\1ubi_30s.mpg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eps_tensor_full_big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-17463"/>
            <a:ext cx="6232525" cy="6646863"/>
          </a:xfrm>
          <a:prstGeom prst="rect">
            <a:avLst/>
          </a:prstGeom>
          <a:noFill/>
        </p:spPr>
      </p:pic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990600" y="3048000"/>
            <a:ext cx="8686800" cy="762000"/>
          </a:xfrm>
          <a:prstGeom prst="rect">
            <a:avLst/>
          </a:prstGeom>
          <a:solidFill>
            <a:schemeClr val="tx1"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PCS + ROSETTA = NMR structure determination ?</a:t>
            </a:r>
          </a:p>
        </p:txBody>
      </p:sp>
      <p:sp>
        <p:nvSpPr>
          <p:cNvPr id="9" name="Moon 8"/>
          <p:cNvSpPr/>
          <p:nvPr/>
        </p:nvSpPr>
        <p:spPr>
          <a:xfrm rot="19485962">
            <a:off x="-2215683" y="-1059456"/>
            <a:ext cx="7086600" cy="11509347"/>
          </a:xfrm>
          <a:prstGeom prst="moon">
            <a:avLst>
              <a:gd name="adj" fmla="val 529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0800000">
            <a:off x="5029200" y="-1524000"/>
            <a:ext cx="7086600" cy="11509347"/>
          </a:xfrm>
          <a:prstGeom prst="moon">
            <a:avLst>
              <a:gd name="adj" fmla="val 529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-381000" y="6934200"/>
            <a:ext cx="99060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304800" y="5715000"/>
            <a:ext cx="3276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>
                <a:latin typeface="Verdana" pitchFamily="34" charset="0"/>
              </a:rPr>
              <a:t>Christophe </a:t>
            </a:r>
            <a:r>
              <a:rPr lang="en-US" sz="1400" dirty="0" smtClean="0">
                <a:latin typeface="Verdana" pitchFamily="34" charset="0"/>
              </a:rPr>
              <a:t>Schmitz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dirty="0" smtClean="0">
                <a:latin typeface="Verdana" pitchFamily="34" charset="0"/>
              </a:rPr>
              <a:t>Thomas Huber group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dirty="0" smtClean="0">
                <a:latin typeface="Verdana" pitchFamily="34" charset="0"/>
                <a:cs typeface="Arial" charset="0"/>
              </a:rPr>
              <a:t>The University of Queensland</a:t>
            </a:r>
            <a:endParaRPr 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7391400" y="283458"/>
            <a:ext cx="23622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 smtClean="0">
                <a:latin typeface="Verdana" pitchFamily="34" charset="0"/>
                <a:cs typeface="Arial" charset="0"/>
              </a:rPr>
              <a:t>ECPM2009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dirty="0" smtClean="0">
                <a:latin typeface="Verdana" pitchFamily="34" charset="0"/>
                <a:cs typeface="Arial" charset="0"/>
              </a:rPr>
              <a:t>Coffs </a:t>
            </a:r>
            <a:r>
              <a:rPr lang="en-US" sz="1400" dirty="0" err="1" smtClean="0">
                <a:latin typeface="Verdana" pitchFamily="34" charset="0"/>
                <a:cs typeface="Arial" charset="0"/>
              </a:rPr>
              <a:t>Harbour</a:t>
            </a:r>
            <a:endParaRPr lang="en-US" sz="1400" dirty="0"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hristophe\Desktop\MM09-talk\ALL_PLOT2\argn_density.png_trans_R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-445325"/>
            <a:ext cx="5230752" cy="4041945"/>
          </a:xfrm>
          <a:prstGeom prst="rect">
            <a:avLst/>
          </a:prstGeom>
          <a:noFill/>
        </p:spPr>
      </p:pic>
      <p:pic>
        <p:nvPicPr>
          <p:cNvPr id="1027" name="Picture 3" descr="C:\Documents and Settings\christophe\Desktop\MM09-talk\ALL_PLOT2\argn_density.png_trans_GREEN_R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-449900"/>
            <a:ext cx="5230752" cy="4041945"/>
          </a:xfrm>
          <a:prstGeom prst="rect">
            <a:avLst/>
          </a:prstGeom>
          <a:noFill/>
        </p:spPr>
      </p:pic>
      <p:pic>
        <p:nvPicPr>
          <p:cNvPr id="2050" name="Picture 2" descr="F:\ALL_PLOT2\argn_density.png_tra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-447675"/>
            <a:ext cx="5230752" cy="4041945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-304800" y="3046185"/>
            <a:ext cx="5130161" cy="3964215"/>
            <a:chOff x="-304800" y="3046185"/>
            <a:chExt cx="5130161" cy="3964215"/>
          </a:xfrm>
        </p:grpSpPr>
        <p:pic>
          <p:nvPicPr>
            <p:cNvPr id="2051" name="Picture 3" descr="F:\ALL_PLOT2\argn_scater.png_trans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04800" y="3046185"/>
              <a:ext cx="5130161" cy="3964215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-920234" y="4273034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PCS SCORE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28800" y="6488668"/>
              <a:ext cx="266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r>
                <a:rPr lang="el-GR" dirty="0" smtClean="0"/>
                <a:t>α</a:t>
              </a:r>
              <a:r>
                <a:rPr lang="en-US" dirty="0" smtClean="0"/>
                <a:t> RMSD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2000" y="3557826"/>
              <a:ext cx="17526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•</a:t>
              </a:r>
              <a:r>
                <a:rPr lang="el-GR" sz="1400" dirty="0" smtClean="0">
                  <a:solidFill>
                    <a:srgbClr val="0000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sz="1400" dirty="0" smtClean="0">
                  <a:solidFill>
                    <a:srgbClr val="0000FF"/>
                  </a:solidFill>
                </a:rPr>
                <a:t>1000 decoys from low to high RMSD </a:t>
              </a:r>
            </a:p>
            <a:p>
              <a:r>
                <a:rPr lang="en-US" b="1" dirty="0" smtClean="0"/>
                <a:t>•</a:t>
              </a:r>
              <a:r>
                <a:rPr lang="el-GR" sz="1400" dirty="0" smtClean="0">
                  <a:latin typeface="Verdana" pitchFamily="34" charset="0"/>
                  <a:cs typeface="Arial" charset="0"/>
                </a:rPr>
                <a:t> </a:t>
              </a:r>
              <a:r>
                <a:rPr lang="en-US" sz="1400" dirty="0" smtClean="0"/>
                <a:t>Native structure</a:t>
              </a:r>
            </a:p>
          </p:txBody>
        </p:sp>
      </p:grpSp>
      <p:grpSp>
        <p:nvGrpSpPr>
          <p:cNvPr id="2" name="Group 10"/>
          <p:cNvGrpSpPr/>
          <p:nvPr/>
        </p:nvGrpSpPr>
        <p:grpSpPr>
          <a:xfrm>
            <a:off x="152400" y="533400"/>
            <a:ext cx="1828800" cy="2743200"/>
            <a:chOff x="63500" y="1219200"/>
            <a:chExt cx="1828800" cy="2743200"/>
          </a:xfrm>
        </p:grpSpPr>
        <p:sp>
          <p:nvSpPr>
            <p:cNvPr id="12" name="Rounded Rectangle 11"/>
            <p:cNvSpPr/>
            <p:nvPr/>
          </p:nvSpPr>
          <p:spPr>
            <a:xfrm>
              <a:off x="63500" y="1219200"/>
              <a:ext cx="1752600" cy="2743200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3" name="Picture 2" descr="C:\Documents and Settings\christophe\Desktop\TARGETS_PCS_ROSETTA\argn\arg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600" y="1535235"/>
              <a:ext cx="1371600" cy="1817565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1397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ArgN</a:t>
              </a:r>
              <a:r>
                <a:rPr lang="en-US" dirty="0" smtClean="0">
                  <a:solidFill>
                    <a:schemeClr val="bg1"/>
                  </a:solidFill>
                </a:rPr>
                <a:t> repressor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78 residues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4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1AOY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83668" y="304800"/>
            <a:ext cx="4484132" cy="3124200"/>
            <a:chOff x="4583668" y="304800"/>
            <a:chExt cx="4484132" cy="3124200"/>
          </a:xfrm>
        </p:grpSpPr>
        <p:sp>
          <p:nvSpPr>
            <p:cNvPr id="18" name="TextBox 17"/>
            <p:cNvSpPr txBox="1"/>
            <p:nvPr/>
          </p:nvSpPr>
          <p:spPr>
            <a:xfrm>
              <a:off x="6400800" y="3059668"/>
              <a:ext cx="266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r>
                <a:rPr lang="el-GR" dirty="0" smtClean="0"/>
                <a:t>α</a:t>
              </a:r>
              <a:r>
                <a:rPr lang="en-US" dirty="0" smtClean="0"/>
                <a:t> RMSD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3853934" y="1034534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Density</a:t>
              </a:r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1"/>
            <a:endCxn id="22" idx="3"/>
          </p:cNvCxnSpPr>
          <p:nvPr/>
        </p:nvCxnSpPr>
        <p:spPr>
          <a:xfrm rot="10800000" flipH="1">
            <a:off x="0" y="3429000"/>
            <a:ext cx="9144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0"/>
            <a:endCxn id="22" idx="2"/>
          </p:cNvCxnSpPr>
          <p:nvPr/>
        </p:nvCxnSpPr>
        <p:spPr>
          <a:xfrm rot="16200000" flipH="1">
            <a:off x="1143000" y="3429000"/>
            <a:ext cx="6858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09800" y="14110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PCS data sets</a:t>
            </a:r>
          </a:p>
          <a:p>
            <a:r>
              <a:rPr lang="en-US" dirty="0" smtClean="0"/>
              <a:t>N and H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286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 1</a:t>
            </a:r>
            <a:endParaRPr lang="en-US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7391400" y="164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ROSETTA only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91400" y="392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PCS only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91400" y="621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CC00"/>
                </a:solidFill>
              </a:rPr>
              <a:t>- </a:t>
            </a:r>
            <a:r>
              <a:rPr lang="en-US" dirty="0" smtClean="0">
                <a:solidFill>
                  <a:srgbClr val="00CC00"/>
                </a:solidFill>
              </a:rPr>
              <a:t>PCS-ROSETTA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343400" y="3124200"/>
            <a:ext cx="5105400" cy="3995738"/>
            <a:chOff x="4343400" y="3124200"/>
            <a:chExt cx="5105400" cy="3995738"/>
          </a:xfrm>
        </p:grpSpPr>
        <p:pic>
          <p:nvPicPr>
            <p:cNvPr id="3" name="Picture 2" descr="C:\Documents and Settings\christophe\Desktop\MM09-talk\ALL_PLOT2\argn_pymol_view1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43400" y="3124200"/>
              <a:ext cx="4825387" cy="3995738"/>
            </a:xfrm>
            <a:prstGeom prst="rect">
              <a:avLst/>
            </a:prstGeom>
            <a:noFill/>
          </p:spPr>
        </p:pic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4572000" y="6611779"/>
              <a:ext cx="4876800" cy="247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l-GR" dirty="0" smtClean="0">
                  <a:latin typeface="Verdana" pitchFamily="34" charset="0"/>
                  <a:cs typeface="Arial" charset="0"/>
                </a:rPr>
                <a:t>■</a:t>
              </a:r>
              <a:r>
                <a:rPr lang="en-AU" dirty="0" smtClean="0">
                  <a:latin typeface="Verdana" pitchFamily="34" charset="0"/>
                  <a:cs typeface="Arial" charset="0"/>
                </a:rPr>
                <a:t> </a:t>
              </a:r>
              <a:r>
                <a:rPr lang="en-US" dirty="0" smtClean="0">
                  <a:latin typeface="Verdana" pitchFamily="34" charset="0"/>
                  <a:cs typeface="Arial" charset="0"/>
                </a:rPr>
                <a:t>Native  </a:t>
              </a:r>
              <a:r>
                <a:rPr lang="el-GR" dirty="0" smtClean="0">
                  <a:solidFill>
                    <a:srgbClr val="33CC33"/>
                  </a:solidFill>
                  <a:latin typeface="Verdana" pitchFamily="34" charset="0"/>
                  <a:cs typeface="Arial" charset="0"/>
                </a:rPr>
                <a:t>■</a:t>
              </a:r>
              <a:r>
                <a:rPr lang="en-AU" dirty="0" smtClean="0">
                  <a:solidFill>
                    <a:srgbClr val="33CC33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dirty="0" smtClean="0">
                  <a:solidFill>
                    <a:srgbClr val="33CC33"/>
                  </a:solidFill>
                  <a:latin typeface="Verdana" pitchFamily="34" charset="0"/>
                  <a:cs typeface="Arial" charset="0"/>
                </a:rPr>
                <a:t>Best PCS-ROSETTA decoy </a:t>
              </a:r>
              <a:endParaRPr lang="el-GR" dirty="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ALL_PLOT2\parvalbumin_scater.png_tra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2971800"/>
            <a:ext cx="5230752" cy="404194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16200000">
            <a:off x="-920234" y="4273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PCS SCORE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3059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853934" y="10345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1"/>
            <a:endCxn id="22" idx="3"/>
          </p:cNvCxnSpPr>
          <p:nvPr/>
        </p:nvCxnSpPr>
        <p:spPr>
          <a:xfrm rot="10800000" flipH="1">
            <a:off x="0" y="3429000"/>
            <a:ext cx="9144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0"/>
            <a:endCxn id="22" idx="2"/>
          </p:cNvCxnSpPr>
          <p:nvPr/>
        </p:nvCxnSpPr>
        <p:spPr>
          <a:xfrm rot="16200000" flipH="1">
            <a:off x="1143000" y="3429000"/>
            <a:ext cx="6858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8600" y="1447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PCS data sets</a:t>
            </a:r>
          </a:p>
          <a:p>
            <a:r>
              <a:rPr lang="en-US" dirty="0" smtClean="0"/>
              <a:t>H</a:t>
            </a:r>
            <a:endParaRPr lang="en-US" dirty="0"/>
          </a:p>
        </p:txBody>
      </p:sp>
      <p:grpSp>
        <p:nvGrpSpPr>
          <p:cNvPr id="2" name="Group 20"/>
          <p:cNvGrpSpPr/>
          <p:nvPr/>
        </p:nvGrpSpPr>
        <p:grpSpPr>
          <a:xfrm>
            <a:off x="2578100" y="533400"/>
            <a:ext cx="1917700" cy="2743200"/>
            <a:chOff x="7315200" y="4025900"/>
            <a:chExt cx="1917700" cy="2743200"/>
          </a:xfrm>
        </p:grpSpPr>
        <p:sp>
          <p:nvSpPr>
            <p:cNvPr id="30" name="Rounded Rectangle 29"/>
            <p:cNvSpPr/>
            <p:nvPr/>
          </p:nvSpPr>
          <p:spPr>
            <a:xfrm>
              <a:off x="7327900" y="4025900"/>
              <a:ext cx="1752600" cy="2743200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803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Parvalbumin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110 residues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740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1RJV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33" name="Picture 11" descr="C:\Documents and Settings\christophe\Desktop\TARGETS_PCS_ROSETTA\argn\1rjv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15200" y="4114800"/>
              <a:ext cx="1907792" cy="2362200"/>
            </a:xfrm>
            <a:prstGeom prst="rect">
              <a:avLst/>
            </a:prstGeom>
            <a:noFill/>
          </p:spPr>
        </p:pic>
      </p:grpSp>
      <p:sp>
        <p:nvSpPr>
          <p:cNvPr id="35" name="TextBox 34"/>
          <p:cNvSpPr txBox="1"/>
          <p:nvPr/>
        </p:nvSpPr>
        <p:spPr>
          <a:xfrm>
            <a:off x="762000" y="3505200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•</a:t>
            </a:r>
            <a:r>
              <a:rPr lang="el-GR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1000 decoys from low to high RMSD </a:t>
            </a:r>
          </a:p>
          <a:p>
            <a:r>
              <a:rPr lang="en-US" b="1" dirty="0" smtClean="0"/>
              <a:t>•</a:t>
            </a:r>
            <a:r>
              <a:rPr lang="el-GR" sz="1400" dirty="0" smtClean="0"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/>
              <a:t>Native structure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 2</a:t>
            </a:r>
            <a:r>
              <a:rPr lang="en-US" dirty="0" smtClean="0"/>
              <a:t> </a:t>
            </a:r>
            <a:r>
              <a:rPr lang="en-US" i="1" dirty="0" smtClean="0"/>
              <a:t>(it doesn’t work well, but we sort of know why)</a:t>
            </a:r>
            <a:endParaRPr lang="en-US" i="1" dirty="0"/>
          </a:p>
        </p:txBody>
      </p:sp>
      <p:pic>
        <p:nvPicPr>
          <p:cNvPr id="3074" name="Picture 2" descr="F:\ALL_PLOT2\parvalbumin_density.png_tra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-384345"/>
            <a:ext cx="5230752" cy="404194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391400" y="164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ROSETTA only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91400" y="392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PCS only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91400" y="621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CC00"/>
                </a:solidFill>
              </a:rPr>
              <a:t>- </a:t>
            </a:r>
            <a:r>
              <a:rPr lang="en-US" dirty="0" smtClean="0">
                <a:solidFill>
                  <a:srgbClr val="00CC00"/>
                </a:solidFill>
              </a:rPr>
              <a:t>PCS-ROSETTA</a:t>
            </a:r>
          </a:p>
        </p:txBody>
      </p:sp>
      <p:pic>
        <p:nvPicPr>
          <p:cNvPr id="2050" name="Picture 2" descr="C:\Documents and Settings\christophe\Desktop\MM09-talk\ALL_PLOT2\parvalbumin_view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533726" y="3162474"/>
            <a:ext cx="4877148" cy="4038600"/>
          </a:xfrm>
          <a:prstGeom prst="rect">
            <a:avLst/>
          </a:prstGeom>
          <a:noFill/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4572000" y="6611779"/>
            <a:ext cx="4876800" cy="2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dirty="0" smtClean="0">
                <a:latin typeface="Verdana" pitchFamily="34" charset="0"/>
                <a:cs typeface="Arial" charset="0"/>
              </a:rPr>
              <a:t>■</a:t>
            </a:r>
            <a:r>
              <a:rPr lang="en-AU" dirty="0" smtClean="0">
                <a:latin typeface="Verdana" pitchFamily="34" charset="0"/>
                <a:cs typeface="Arial" charset="0"/>
              </a:rPr>
              <a:t> </a:t>
            </a:r>
            <a:r>
              <a:rPr lang="en-US" dirty="0" smtClean="0">
                <a:latin typeface="Verdana" pitchFamily="34" charset="0"/>
                <a:cs typeface="Arial" charset="0"/>
              </a:rPr>
              <a:t>Native  </a:t>
            </a:r>
            <a:r>
              <a:rPr lang="el-GR" dirty="0" smtClean="0">
                <a:solidFill>
                  <a:srgbClr val="33CC33"/>
                </a:solidFill>
                <a:latin typeface="Verdana" pitchFamily="34" charset="0"/>
                <a:cs typeface="Arial" charset="0"/>
              </a:rPr>
              <a:t>■</a:t>
            </a:r>
            <a:r>
              <a:rPr lang="en-AU" dirty="0" smtClean="0">
                <a:solidFill>
                  <a:srgbClr val="33CC33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dirty="0" smtClean="0">
                <a:solidFill>
                  <a:srgbClr val="33CC33"/>
                </a:solidFill>
                <a:latin typeface="Verdana" pitchFamily="34" charset="0"/>
                <a:cs typeface="Arial" charset="0"/>
              </a:rPr>
              <a:t>Best PCS-ROSETTA decoy </a:t>
            </a:r>
            <a:endParaRPr lang="el-GR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LL_PLOT2\calmodulin_scater.png_tra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2971800"/>
            <a:ext cx="5230752" cy="404194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16200000">
            <a:off x="-920234" y="4273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PCS SCORE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3059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853934" y="10345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164068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ROSETTA only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PCS only</a:t>
            </a:r>
          </a:p>
          <a:p>
            <a:r>
              <a:rPr lang="en-US" b="1" dirty="0" smtClean="0">
                <a:solidFill>
                  <a:srgbClr val="00CC00"/>
                </a:solidFill>
              </a:rPr>
              <a:t>- </a:t>
            </a:r>
            <a:r>
              <a:rPr lang="en-US" dirty="0" smtClean="0">
                <a:solidFill>
                  <a:srgbClr val="00CC00"/>
                </a:solidFill>
              </a:rPr>
              <a:t>PCS-ROSETTA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1"/>
            <a:endCxn id="22" idx="3"/>
          </p:cNvCxnSpPr>
          <p:nvPr/>
        </p:nvCxnSpPr>
        <p:spPr>
          <a:xfrm rot="10800000" flipH="1">
            <a:off x="0" y="3429000"/>
            <a:ext cx="9144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0"/>
            <a:endCxn id="22" idx="2"/>
          </p:cNvCxnSpPr>
          <p:nvPr/>
        </p:nvCxnSpPr>
        <p:spPr>
          <a:xfrm rot="16200000" flipH="1">
            <a:off x="1143000" y="3429000"/>
            <a:ext cx="6858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8600" y="1371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PCS data sets</a:t>
            </a:r>
          </a:p>
          <a:p>
            <a:r>
              <a:rPr lang="en-US" dirty="0" smtClean="0"/>
              <a:t>H</a:t>
            </a:r>
            <a:endParaRPr lang="en-US" dirty="0"/>
          </a:p>
        </p:txBody>
      </p:sp>
      <p:grpSp>
        <p:nvGrpSpPr>
          <p:cNvPr id="2" name="Group 34"/>
          <p:cNvGrpSpPr/>
          <p:nvPr/>
        </p:nvGrpSpPr>
        <p:grpSpPr>
          <a:xfrm>
            <a:off x="2374900" y="533400"/>
            <a:ext cx="1892300" cy="2743200"/>
            <a:chOff x="7327900" y="1219200"/>
            <a:chExt cx="1892300" cy="2743200"/>
          </a:xfrm>
        </p:grpSpPr>
        <p:sp>
          <p:nvSpPr>
            <p:cNvPr id="36" name="Rounded Rectangle 35"/>
            <p:cNvSpPr/>
            <p:nvPr/>
          </p:nvSpPr>
          <p:spPr>
            <a:xfrm>
              <a:off x="7327900" y="1219200"/>
              <a:ext cx="1752600" cy="2743200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4676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Calmodulin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146 residues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613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2K61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39" name="Picture 6" descr="C:\Documents and Settings\christophe\Desktop\TARGETS_PCS_ROSETTA\argn\2k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29974" y="1295400"/>
              <a:ext cx="1661626" cy="2057400"/>
            </a:xfrm>
            <a:prstGeom prst="rect">
              <a:avLst/>
            </a:prstGeom>
            <a:noFill/>
          </p:spPr>
        </p:pic>
      </p:grpSp>
      <p:sp>
        <p:nvSpPr>
          <p:cNvPr id="40" name="TextBox 39"/>
          <p:cNvSpPr txBox="1"/>
          <p:nvPr/>
        </p:nvSpPr>
        <p:spPr>
          <a:xfrm>
            <a:off x="762000" y="3581400"/>
            <a:ext cx="1752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•</a:t>
            </a:r>
            <a:r>
              <a:rPr lang="el-GR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1000 decoys from low to high RMSD </a:t>
            </a:r>
          </a:p>
          <a:p>
            <a:r>
              <a:rPr lang="en-US" b="1" dirty="0" smtClean="0"/>
              <a:t>•</a:t>
            </a:r>
            <a:r>
              <a:rPr lang="el-GR" sz="1400" dirty="0" smtClean="0"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/>
              <a:t>Native structure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" y="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 3</a:t>
            </a:r>
            <a:r>
              <a:rPr lang="en-US" dirty="0" smtClean="0"/>
              <a:t> </a:t>
            </a:r>
            <a:r>
              <a:rPr lang="en-US" i="1" dirty="0" smtClean="0"/>
              <a:t>(it works and it’s cool because it’s a big one)</a:t>
            </a:r>
            <a:endParaRPr lang="en-US" i="1" dirty="0"/>
          </a:p>
        </p:txBody>
      </p:sp>
      <p:pic>
        <p:nvPicPr>
          <p:cNvPr id="3" name="Picture 2" descr="F:\ALL_PLOT2\calmodulin_density.png_tra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-381000"/>
            <a:ext cx="5230752" cy="4041945"/>
          </a:xfrm>
          <a:prstGeom prst="rect">
            <a:avLst/>
          </a:prstGeom>
          <a:noFill/>
        </p:spPr>
      </p:pic>
      <p:pic>
        <p:nvPicPr>
          <p:cNvPr id="3074" name="Picture 2" descr="C:\Documents and Settings\christophe\Desktop\MM09-talk\ALL_PLOT2\calmodulin_view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9612" y="3124200"/>
            <a:ext cx="4700588" cy="3655300"/>
          </a:xfrm>
          <a:prstGeom prst="rect">
            <a:avLst/>
          </a:prstGeom>
          <a:noFill/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572000" y="6611779"/>
            <a:ext cx="4876800" cy="2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dirty="0" smtClean="0">
                <a:latin typeface="Verdana" pitchFamily="34" charset="0"/>
                <a:cs typeface="Arial" charset="0"/>
              </a:rPr>
              <a:t>■</a:t>
            </a:r>
            <a:r>
              <a:rPr lang="en-AU" dirty="0" smtClean="0">
                <a:latin typeface="Verdana" pitchFamily="34" charset="0"/>
                <a:cs typeface="Arial" charset="0"/>
              </a:rPr>
              <a:t> </a:t>
            </a:r>
            <a:r>
              <a:rPr lang="en-US" dirty="0" smtClean="0">
                <a:latin typeface="Verdana" pitchFamily="34" charset="0"/>
                <a:cs typeface="Arial" charset="0"/>
              </a:rPr>
              <a:t>Native  </a:t>
            </a:r>
            <a:r>
              <a:rPr lang="el-GR" dirty="0" smtClean="0">
                <a:solidFill>
                  <a:srgbClr val="33CC33"/>
                </a:solidFill>
                <a:latin typeface="Verdana" pitchFamily="34" charset="0"/>
                <a:cs typeface="Arial" charset="0"/>
              </a:rPr>
              <a:t>■</a:t>
            </a:r>
            <a:r>
              <a:rPr lang="en-AU" dirty="0" smtClean="0">
                <a:solidFill>
                  <a:srgbClr val="33CC33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dirty="0" smtClean="0">
                <a:solidFill>
                  <a:srgbClr val="33CC33"/>
                </a:solidFill>
                <a:latin typeface="Verdana" pitchFamily="34" charset="0"/>
                <a:cs typeface="Arial" charset="0"/>
              </a:rPr>
              <a:t>Best PCS-ROSETTA decoy </a:t>
            </a:r>
            <a:endParaRPr lang="el-GR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ALL_PLOT2\more_data_epsilon_NORM1_scater.png_tra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3048000"/>
            <a:ext cx="5230752" cy="404194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16200000">
            <a:off x="-920234" y="4273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PCS SCORE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6553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3124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853934" y="10345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164068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ROSETTA only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PCS only</a:t>
            </a:r>
          </a:p>
          <a:p>
            <a:r>
              <a:rPr lang="en-US" b="1" dirty="0" smtClean="0">
                <a:solidFill>
                  <a:srgbClr val="00CC00"/>
                </a:solidFill>
              </a:rPr>
              <a:t>- </a:t>
            </a:r>
            <a:r>
              <a:rPr lang="en-US" dirty="0" smtClean="0">
                <a:solidFill>
                  <a:srgbClr val="00CC00"/>
                </a:solidFill>
              </a:rPr>
              <a:t>PCS-ROSETTA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1"/>
            <a:endCxn id="22" idx="3"/>
          </p:cNvCxnSpPr>
          <p:nvPr/>
        </p:nvCxnSpPr>
        <p:spPr>
          <a:xfrm rot="10800000" flipH="1">
            <a:off x="0" y="3429000"/>
            <a:ext cx="9144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0"/>
            <a:endCxn id="22" idx="2"/>
          </p:cNvCxnSpPr>
          <p:nvPr/>
        </p:nvCxnSpPr>
        <p:spPr>
          <a:xfrm rot="16200000" flipH="1">
            <a:off x="1143000" y="3429000"/>
            <a:ext cx="6858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8600" y="14110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PCS data sets</a:t>
            </a:r>
          </a:p>
          <a:p>
            <a:r>
              <a:rPr lang="en-US" dirty="0" smtClean="0"/>
              <a:t>C, N and H</a:t>
            </a:r>
            <a:endParaRPr lang="en-US" dirty="0"/>
          </a:p>
        </p:txBody>
      </p:sp>
      <p:grpSp>
        <p:nvGrpSpPr>
          <p:cNvPr id="21" name="Group 16"/>
          <p:cNvGrpSpPr/>
          <p:nvPr/>
        </p:nvGrpSpPr>
        <p:grpSpPr>
          <a:xfrm>
            <a:off x="2730500" y="609600"/>
            <a:ext cx="1917700" cy="2743200"/>
            <a:chOff x="5486400" y="4025900"/>
            <a:chExt cx="1917700" cy="2743200"/>
          </a:xfrm>
        </p:grpSpPr>
        <p:sp>
          <p:nvSpPr>
            <p:cNvPr id="30" name="Rounded Rectangle 29"/>
            <p:cNvSpPr/>
            <p:nvPr/>
          </p:nvSpPr>
          <p:spPr>
            <a:xfrm>
              <a:off x="5511800" y="4025900"/>
              <a:ext cx="1752600" cy="2743200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515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solidFill>
                    <a:schemeClr val="bg1"/>
                  </a:solidFill>
                </a:rPr>
                <a:t>ε</a:t>
              </a:r>
              <a:r>
                <a:rPr lang="en-US" dirty="0" smtClean="0">
                  <a:solidFill>
                    <a:schemeClr val="bg1"/>
                  </a:solidFill>
                </a:rPr>
                <a:t> subunit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186 residues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452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1J54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33" name="Picture 10" descr="C:\Documents and Settings\christophe\Desktop\TARGETS_PCS_ROSETTA\argn\1j5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4191000"/>
              <a:ext cx="1705600" cy="2111849"/>
            </a:xfrm>
            <a:prstGeom prst="rect">
              <a:avLst/>
            </a:prstGeom>
            <a:noFill/>
          </p:spPr>
        </p:pic>
      </p:grpSp>
      <p:sp>
        <p:nvSpPr>
          <p:cNvPr id="34" name="TextBox 33"/>
          <p:cNvSpPr txBox="1"/>
          <p:nvPr/>
        </p:nvSpPr>
        <p:spPr>
          <a:xfrm>
            <a:off x="2743200" y="5410200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•</a:t>
            </a:r>
            <a:r>
              <a:rPr lang="el-GR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1000 decoys from low to high RMSD</a:t>
            </a:r>
          </a:p>
          <a:p>
            <a:r>
              <a:rPr lang="en-US" b="1" dirty="0" smtClean="0"/>
              <a:t>•</a:t>
            </a:r>
            <a:r>
              <a:rPr lang="el-GR" sz="1400" dirty="0" smtClean="0"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/>
              <a:t>Native structure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" y="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 5</a:t>
            </a:r>
            <a:r>
              <a:rPr lang="en-US" dirty="0" smtClean="0"/>
              <a:t> </a:t>
            </a:r>
            <a:r>
              <a:rPr lang="en-US" i="1" dirty="0" smtClean="0"/>
              <a:t>(it doesn't' work yet, but it really should, and we are going to keep working hard on that one)</a:t>
            </a:r>
            <a:endParaRPr lang="en-US" i="1" dirty="0"/>
          </a:p>
        </p:txBody>
      </p:sp>
      <p:pic>
        <p:nvPicPr>
          <p:cNvPr id="6147" name="Picture 3" descr="F:\ALL_PLOT2\more_data_epsilon_density.png_tra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-381000"/>
            <a:ext cx="5230752" cy="4041945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096000" y="5029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Coming soon…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3"/>
          <p:cNvGrpSpPr/>
          <p:nvPr/>
        </p:nvGrpSpPr>
        <p:grpSpPr>
          <a:xfrm>
            <a:off x="5494020" y="1234440"/>
            <a:ext cx="1828800" cy="2743200"/>
            <a:chOff x="63500" y="1219200"/>
            <a:chExt cx="1828800" cy="2743200"/>
          </a:xfrm>
        </p:grpSpPr>
        <p:sp>
          <p:nvSpPr>
            <p:cNvPr id="5" name="Rounded Rectangle 4"/>
            <p:cNvSpPr/>
            <p:nvPr/>
          </p:nvSpPr>
          <p:spPr>
            <a:xfrm>
              <a:off x="63500" y="1219200"/>
              <a:ext cx="1752600" cy="2743200"/>
            </a:xfrm>
            <a:prstGeom prst="roundRect">
              <a:avLst/>
            </a:prstGeom>
            <a:noFill/>
            <a:ln w="254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C:\Documents and Settings\christophe\Desktop\TARGETS_PCS_ROSETTA\argn\arg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1535235"/>
              <a:ext cx="1371600" cy="1817565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1397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ArgN</a:t>
              </a:r>
              <a:r>
                <a:rPr lang="en-US" dirty="0" smtClean="0">
                  <a:solidFill>
                    <a:schemeClr val="bg1"/>
                  </a:solidFill>
                </a:rPr>
                <a:t> repressor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78 residues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4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1AOY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1880606" y="1234440"/>
            <a:ext cx="1854200" cy="2743200"/>
            <a:chOff x="1879600" y="1219200"/>
            <a:chExt cx="1854200" cy="2743200"/>
          </a:xfrm>
        </p:grpSpPr>
        <p:sp>
          <p:nvSpPr>
            <p:cNvPr id="7" name="Rounded Rectangle 6"/>
            <p:cNvSpPr/>
            <p:nvPr/>
          </p:nvSpPr>
          <p:spPr>
            <a:xfrm>
              <a:off x="1879600" y="1219200"/>
              <a:ext cx="1752600" cy="2743200"/>
            </a:xfrm>
            <a:prstGeom prst="roundRect">
              <a:avLst/>
            </a:prstGeom>
            <a:noFill/>
            <a:ln w="254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812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Calbindin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75 residues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749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1KQV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27" name="Picture 3" descr="C:\Documents and Settings\christophe\Desktop\TARGETS_PCS_ROSETTA\argn\1kqv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7400" y="1524000"/>
              <a:ext cx="1477000" cy="1828800"/>
            </a:xfrm>
            <a:prstGeom prst="rect">
              <a:avLst/>
            </a:prstGeom>
            <a:noFill/>
          </p:spPr>
        </p:pic>
      </p:grpSp>
      <p:grpSp>
        <p:nvGrpSpPr>
          <p:cNvPr id="2048" name="Group 45"/>
          <p:cNvGrpSpPr/>
          <p:nvPr/>
        </p:nvGrpSpPr>
        <p:grpSpPr>
          <a:xfrm>
            <a:off x="5501640" y="4038600"/>
            <a:ext cx="1866900" cy="2743200"/>
            <a:chOff x="3695700" y="1219200"/>
            <a:chExt cx="1866900" cy="2743200"/>
          </a:xfrm>
        </p:grpSpPr>
        <p:sp>
          <p:nvSpPr>
            <p:cNvPr id="8" name="Rounded Rectangle 7"/>
            <p:cNvSpPr/>
            <p:nvPr/>
          </p:nvSpPr>
          <p:spPr>
            <a:xfrm>
              <a:off x="3695700" y="1219200"/>
              <a:ext cx="1752600" cy="274320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00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Myoglobin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153 residues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037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1BZR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 descr="C:\Documents and Settings\christophe\Desktop\TARGETS_PCS_ROSETTA\argn\1bz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2340" y="1600200"/>
              <a:ext cx="1415460" cy="1752601"/>
            </a:xfrm>
            <a:prstGeom prst="rect">
              <a:avLst/>
            </a:prstGeom>
            <a:noFill/>
          </p:spPr>
        </p:pic>
      </p:grpSp>
      <p:grpSp>
        <p:nvGrpSpPr>
          <p:cNvPr id="2049" name="Group 46"/>
          <p:cNvGrpSpPr/>
          <p:nvPr/>
        </p:nvGrpSpPr>
        <p:grpSpPr>
          <a:xfrm>
            <a:off x="-105674" y="1234440"/>
            <a:ext cx="2057400" cy="2743200"/>
            <a:chOff x="5334000" y="1219200"/>
            <a:chExt cx="2057400" cy="2743200"/>
          </a:xfrm>
        </p:grpSpPr>
        <p:sp>
          <p:nvSpPr>
            <p:cNvPr id="9" name="Rounded Rectangle 8"/>
            <p:cNvSpPr/>
            <p:nvPr/>
          </p:nvSpPr>
          <p:spPr>
            <a:xfrm>
              <a:off x="5511800" y="1219200"/>
              <a:ext cx="1752600" cy="2743200"/>
            </a:xfrm>
            <a:prstGeom prst="roundRect">
              <a:avLst/>
            </a:prstGeom>
            <a:noFill/>
            <a:ln w="254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388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Protein G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56 residues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325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3GB1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29" name="Picture 5" descr="C:\Documents and Settings\christophe\Desktop\TARGETS_PCS_ROSETTA\argn\3gb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0" y="1371600"/>
              <a:ext cx="1907793" cy="2362200"/>
            </a:xfrm>
            <a:prstGeom prst="rect">
              <a:avLst/>
            </a:prstGeom>
            <a:noFill/>
          </p:spPr>
        </p:pic>
      </p:grpSp>
      <p:grpSp>
        <p:nvGrpSpPr>
          <p:cNvPr id="2051" name="Group 47"/>
          <p:cNvGrpSpPr/>
          <p:nvPr/>
        </p:nvGrpSpPr>
        <p:grpSpPr>
          <a:xfrm>
            <a:off x="3694744" y="4038600"/>
            <a:ext cx="1892300" cy="2743200"/>
            <a:chOff x="7327900" y="1219200"/>
            <a:chExt cx="1892300" cy="2743200"/>
          </a:xfrm>
        </p:grpSpPr>
        <p:sp>
          <p:nvSpPr>
            <p:cNvPr id="10" name="Rounded Rectangle 9"/>
            <p:cNvSpPr/>
            <p:nvPr/>
          </p:nvSpPr>
          <p:spPr>
            <a:xfrm>
              <a:off x="7327900" y="1219200"/>
              <a:ext cx="1752600" cy="2743200"/>
            </a:xfrm>
            <a:prstGeom prst="roundRect">
              <a:avLst/>
            </a:prstGeom>
            <a:noFill/>
            <a:ln w="254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676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Calmodulin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146 residues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613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2K61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0" name="Picture 6" descr="C:\Documents and Settings\christophe\Desktop\TARGETS_PCS_ROSETTA\argn\2k6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29974" y="1295400"/>
              <a:ext cx="1661626" cy="2057400"/>
            </a:xfrm>
            <a:prstGeom prst="rect">
              <a:avLst/>
            </a:prstGeom>
            <a:noFill/>
          </p:spPr>
        </p:pic>
      </p:grpSp>
      <p:grpSp>
        <p:nvGrpSpPr>
          <p:cNvPr id="2052" name="Group 52"/>
          <p:cNvGrpSpPr/>
          <p:nvPr/>
        </p:nvGrpSpPr>
        <p:grpSpPr>
          <a:xfrm>
            <a:off x="7302928" y="1234440"/>
            <a:ext cx="1841500" cy="2743200"/>
            <a:chOff x="63500" y="4025900"/>
            <a:chExt cx="1841500" cy="2743200"/>
          </a:xfrm>
        </p:grpSpPr>
        <p:sp>
          <p:nvSpPr>
            <p:cNvPr id="11" name="Rounded Rectangle 10"/>
            <p:cNvSpPr/>
            <p:nvPr/>
          </p:nvSpPr>
          <p:spPr>
            <a:xfrm>
              <a:off x="63500" y="4025900"/>
              <a:ext cx="1752600" cy="2743200"/>
            </a:xfrm>
            <a:prstGeom prst="roundRect">
              <a:avLst/>
            </a:prstGeom>
            <a:noFill/>
            <a:ln w="254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24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N-t </a:t>
              </a:r>
              <a:r>
                <a:rPr lang="en-US" dirty="0" err="1" smtClean="0">
                  <a:solidFill>
                    <a:schemeClr val="bg1"/>
                  </a:solidFill>
                </a:rPr>
                <a:t>Calmodulin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79 residues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61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1SW8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1" name="Picture 7" descr="C:\Documents and Settings\christophe\Desktop\TARGETS_PCS_ROSETTA\argn\1sw8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00" y="4114800"/>
              <a:ext cx="1728125" cy="2139737"/>
            </a:xfrm>
            <a:prstGeom prst="rect">
              <a:avLst/>
            </a:prstGeom>
            <a:noFill/>
          </p:spPr>
        </p:pic>
      </p:grpSp>
      <p:grpSp>
        <p:nvGrpSpPr>
          <p:cNvPr id="2053" name="Group 51"/>
          <p:cNvGrpSpPr/>
          <p:nvPr/>
        </p:nvGrpSpPr>
        <p:grpSpPr>
          <a:xfrm>
            <a:off x="76200" y="4038600"/>
            <a:ext cx="1866900" cy="2743200"/>
            <a:chOff x="1879600" y="4025900"/>
            <a:chExt cx="1866900" cy="2743200"/>
          </a:xfrm>
        </p:grpSpPr>
        <p:sp>
          <p:nvSpPr>
            <p:cNvPr id="12" name="Rounded Rectangle 11"/>
            <p:cNvSpPr/>
            <p:nvPr/>
          </p:nvSpPr>
          <p:spPr>
            <a:xfrm>
              <a:off x="1879600" y="4025900"/>
              <a:ext cx="1752600" cy="2743200"/>
            </a:xfrm>
            <a:prstGeom prst="round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939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Thioredoxin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108 residues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876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1XOA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2" name="Picture 8" descr="C:\Documents and Settings\christophe\Desktop\TARGETS_PCS_ROSETTA\argn\2trx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1200" y="4193295"/>
              <a:ext cx="1676400" cy="2075693"/>
            </a:xfrm>
            <a:prstGeom prst="rect">
              <a:avLst/>
            </a:prstGeom>
            <a:noFill/>
          </p:spPr>
        </p:pic>
      </p:grpSp>
      <p:grpSp>
        <p:nvGrpSpPr>
          <p:cNvPr id="2054" name="Group 49"/>
          <p:cNvGrpSpPr/>
          <p:nvPr/>
        </p:nvGrpSpPr>
        <p:grpSpPr>
          <a:xfrm>
            <a:off x="7282708" y="4038600"/>
            <a:ext cx="1917700" cy="2743200"/>
            <a:chOff x="5486400" y="4025900"/>
            <a:chExt cx="1917700" cy="2743200"/>
          </a:xfrm>
        </p:grpSpPr>
        <p:sp>
          <p:nvSpPr>
            <p:cNvPr id="14" name="Rounded Rectangle 13"/>
            <p:cNvSpPr/>
            <p:nvPr/>
          </p:nvSpPr>
          <p:spPr>
            <a:xfrm>
              <a:off x="5511800" y="4025900"/>
              <a:ext cx="1752600" cy="274320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515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solidFill>
                    <a:schemeClr val="bg1"/>
                  </a:solidFill>
                </a:rPr>
                <a:t>ε</a:t>
              </a:r>
              <a:r>
                <a:rPr lang="en-US" dirty="0" smtClean="0">
                  <a:solidFill>
                    <a:schemeClr val="bg1"/>
                  </a:solidFill>
                </a:rPr>
                <a:t> subunit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186 residues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452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1J54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4" name="Picture 10" descr="C:\Documents and Settings\christophe\Desktop\TARGETS_PCS_ROSETTA\argn\1j54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86400" y="4191000"/>
              <a:ext cx="1705600" cy="2111849"/>
            </a:xfrm>
            <a:prstGeom prst="rect">
              <a:avLst/>
            </a:prstGeom>
            <a:noFill/>
          </p:spPr>
        </p:pic>
      </p:grpSp>
      <p:grpSp>
        <p:nvGrpSpPr>
          <p:cNvPr id="2055" name="Group 48"/>
          <p:cNvGrpSpPr/>
          <p:nvPr/>
        </p:nvGrpSpPr>
        <p:grpSpPr>
          <a:xfrm>
            <a:off x="1865894" y="4038600"/>
            <a:ext cx="1917700" cy="2743200"/>
            <a:chOff x="7315200" y="4025900"/>
            <a:chExt cx="1917700" cy="2743200"/>
          </a:xfrm>
        </p:grpSpPr>
        <p:sp>
          <p:nvSpPr>
            <p:cNvPr id="15" name="Rounded Rectangle 14"/>
            <p:cNvSpPr/>
            <p:nvPr/>
          </p:nvSpPr>
          <p:spPr>
            <a:xfrm>
              <a:off x="7327900" y="4025900"/>
              <a:ext cx="1752600" cy="274320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803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Parvalbumin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110 residues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740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1RJV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5" name="Picture 11" descr="C:\Documents and Settings\christophe\Desktop\TARGETS_PCS_ROSETTA\argn\1rjv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315200" y="4114800"/>
              <a:ext cx="1907792" cy="2362200"/>
            </a:xfrm>
            <a:prstGeom prst="rect">
              <a:avLst/>
            </a:prstGeom>
            <a:noFill/>
          </p:spPr>
        </p:pic>
      </p:grpSp>
      <p:grpSp>
        <p:nvGrpSpPr>
          <p:cNvPr id="2056" name="Group 54"/>
          <p:cNvGrpSpPr/>
          <p:nvPr/>
        </p:nvGrpSpPr>
        <p:grpSpPr>
          <a:xfrm>
            <a:off x="3690620" y="1234440"/>
            <a:ext cx="1879600" cy="2743200"/>
            <a:chOff x="2235200" y="4025900"/>
            <a:chExt cx="1879600" cy="2743200"/>
          </a:xfrm>
        </p:grpSpPr>
        <p:grpSp>
          <p:nvGrpSpPr>
            <p:cNvPr id="2057" name="Group 50"/>
            <p:cNvGrpSpPr/>
            <p:nvPr/>
          </p:nvGrpSpPr>
          <p:grpSpPr>
            <a:xfrm>
              <a:off x="2235200" y="4025900"/>
              <a:ext cx="1879600" cy="2743200"/>
              <a:chOff x="3695700" y="4025900"/>
              <a:chExt cx="1879600" cy="274320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695700" y="4025900"/>
                <a:ext cx="1752600" cy="2743200"/>
              </a:xfrm>
              <a:prstGeom prst="roundRect">
                <a:avLst/>
              </a:prstGeom>
              <a:noFill/>
              <a:ln w="254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822700" y="6059269"/>
                <a:ext cx="1752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Theta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76 residues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216400" y="40386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2AE9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C:\Documents and Settings\christophe\Desktop\Join_meeting_PCS_Rosetta\2ae9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86000" y="4114800"/>
              <a:ext cx="1659401" cy="2139950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457200" y="1828800"/>
            <a:ext cx="8229600" cy="4267200"/>
            <a:chOff x="457200" y="1828800"/>
            <a:chExt cx="8229600" cy="4267200"/>
          </a:xfrm>
        </p:grpSpPr>
        <p:sp>
          <p:nvSpPr>
            <p:cNvPr id="55" name="TextBox 54"/>
            <p:cNvSpPr txBox="1"/>
            <p:nvPr/>
          </p:nvSpPr>
          <p:spPr>
            <a:xfrm>
              <a:off x="457200" y="1828800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3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57400" y="1828800"/>
              <a:ext cx="1447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11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3600" y="1828800"/>
              <a:ext cx="2362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3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191000" y="1828800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2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772400" y="1828800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2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57200" y="4526340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1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286000" y="4526340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1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191000" y="4526340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4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19800" y="4526340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2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772400" y="4526340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5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7" name="AutoShape 26"/>
          <p:cNvSpPr>
            <a:spLocks noChangeArrowheads="1"/>
          </p:cNvSpPr>
          <p:nvPr/>
        </p:nvSpPr>
        <p:spPr bwMode="auto">
          <a:xfrm rot="5559510" flipV="1">
            <a:off x="3062288" y="-8139112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List of protein targets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6"/>
          <p:cNvSpPr>
            <a:spLocks noChangeArrowheads="1"/>
          </p:cNvSpPr>
          <p:nvPr/>
        </p:nvSpPr>
        <p:spPr bwMode="auto">
          <a:xfrm rot="5624040" flipV="1">
            <a:off x="3062288" y="-8134958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6629400" cy="6858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1.  New road for structure determination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en-US" sz="2400" dirty="0" smtClean="0"/>
          </a:p>
          <a:p>
            <a:pPr marL="514350" indent="-514350">
              <a:buNone/>
            </a:pPr>
            <a:endParaRPr lang="en-US" sz="2400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5946704" y="1447800"/>
            <a:ext cx="2282896" cy="1676400"/>
            <a:chOff x="8693008" y="4112472"/>
            <a:chExt cx="2282896" cy="1676400"/>
          </a:xfrm>
        </p:grpSpPr>
        <p:pic>
          <p:nvPicPr>
            <p:cNvPr id="2056" name="Picture 8" descr="C:\Documents and Settings\christophe\Desktop\MM09-talk\other_emty_road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39200" y="4112472"/>
              <a:ext cx="2136704" cy="1602528"/>
            </a:xfrm>
            <a:prstGeom prst="rect">
              <a:avLst/>
            </a:prstGeom>
            <a:noFill/>
          </p:spPr>
        </p:pic>
        <p:pic>
          <p:nvPicPr>
            <p:cNvPr id="18" name="Picture 5" descr="C:\Documents and Settings\christophe\Desktop\MM09-talk\construction-sign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93008" y="4950672"/>
              <a:ext cx="835096" cy="838200"/>
            </a:xfrm>
            <a:prstGeom prst="rect">
              <a:avLst/>
            </a:prstGeom>
            <a:noFill/>
          </p:spPr>
        </p:pic>
        <p:pic>
          <p:nvPicPr>
            <p:cNvPr id="19" name="Picture 10" descr="C:\Documents and Settings\christophe\Desktop\TARGETS_PCS_ROSETTA\argn\1j5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278956">
              <a:off x="9507126" y="4292995"/>
              <a:ext cx="707226" cy="875677"/>
            </a:xfrm>
            <a:prstGeom prst="rect">
              <a:avLst/>
            </a:prstGeom>
            <a:noFill/>
          </p:spPr>
        </p:pic>
      </p:grpSp>
      <p:pic>
        <p:nvPicPr>
          <p:cNvPr id="4098" name="Picture 2" descr="C:\Documents and Settings\christophe\Desktop\MM09-talk\600px-Wikinews_collaboration_logo_2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2895600"/>
            <a:ext cx="2362200" cy="2362200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28600" y="3352800"/>
            <a:ext cx="49530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PCS and Rosetta work hand in hand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28600" y="4876800"/>
            <a:ext cx="9026045" cy="2057400"/>
            <a:chOff x="228600" y="4876800"/>
            <a:chExt cx="9026045" cy="2057400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228600" y="5334000"/>
              <a:ext cx="4267200" cy="1295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3. PCS are awesome</a:t>
              </a:r>
            </a:p>
          </p:txBody>
        </p:sp>
        <p:pic>
          <p:nvPicPr>
            <p:cNvPr id="3" name="Picture 2" descr="C:\Documents and Settings\christophe\Desktop\MM09-talk\ALL_PLOT2\theta_awesom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1323228">
              <a:off x="2451562" y="5033931"/>
              <a:ext cx="2970994" cy="1707366"/>
            </a:xfrm>
            <a:prstGeom prst="rect">
              <a:avLst/>
            </a:prstGeom>
            <a:noFill/>
          </p:spPr>
        </p:pic>
        <p:pic>
          <p:nvPicPr>
            <p:cNvPr id="4099" name="Picture 3" descr="C:\Documents and Settings\christophe\Desktop\MM09-talk\ALL_PLOT2\proteinG_awesome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19600" y="4953000"/>
              <a:ext cx="2536825" cy="1902619"/>
            </a:xfrm>
            <a:prstGeom prst="rect">
              <a:avLst/>
            </a:prstGeom>
            <a:noFill/>
          </p:spPr>
        </p:pic>
        <p:pic>
          <p:nvPicPr>
            <p:cNvPr id="4100" name="Picture 4" descr="C:\Documents and Settings\christophe\Desktop\MM09-talk\ALL_PLOT2\calmodulin_awesome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248400" y="4876800"/>
              <a:ext cx="3006245" cy="2057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5"/>
          <p:cNvSpPr>
            <a:spLocks noChangeArrowheads="1"/>
          </p:cNvSpPr>
          <p:nvPr/>
        </p:nvSpPr>
        <p:spPr bwMode="auto">
          <a:xfrm rot="10800000">
            <a:off x="-152400" y="6248400"/>
            <a:ext cx="4191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29" name="Picture 5" descr="C:\Documents and Settings\christophe\Desktop\MM09-talk\map-big-world-cartoon.png"/>
          <p:cNvPicPr>
            <a:picLocks noChangeAspect="1" noChangeArrowheads="1"/>
          </p:cNvPicPr>
          <p:nvPr/>
        </p:nvPicPr>
        <p:blipFill>
          <a:blip r:embed="rId3">
            <a:lum bright="-7000" contrast="9000"/>
          </a:blip>
          <a:srcRect/>
          <a:stretch>
            <a:fillRect/>
          </a:stretch>
        </p:blipFill>
        <p:spPr bwMode="auto">
          <a:xfrm>
            <a:off x="-152400" y="990600"/>
            <a:ext cx="9708356" cy="5206716"/>
          </a:xfrm>
          <a:prstGeom prst="rect">
            <a:avLst/>
          </a:prstGeom>
          <a:noFill/>
        </p:spPr>
      </p:pic>
      <p:sp>
        <p:nvSpPr>
          <p:cNvPr id="42" name="Rectangle 41"/>
          <p:cNvSpPr/>
          <p:nvPr/>
        </p:nvSpPr>
        <p:spPr>
          <a:xfrm>
            <a:off x="-457200" y="685800"/>
            <a:ext cx="108966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 rot="10800000">
            <a:off x="5715000" y="6248400"/>
            <a:ext cx="3429000" cy="6858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4833" name="Picture 17" descr="thom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47711">
            <a:off x="6456699" y="4287599"/>
            <a:ext cx="793607" cy="793607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0" name="Picture 2" descr="C:\Documents and Settings\christophe\Desktop\Join_meeting_PCS_Rosetta\david_bak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2610">
            <a:off x="6571098" y="1183080"/>
            <a:ext cx="606687" cy="80891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-76200"/>
            <a:ext cx="7924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Verdana" pitchFamily="34" charset="0"/>
              </a:rPr>
              <a:t>Acknowledgments</a:t>
            </a:r>
            <a:endParaRPr lang="en-AU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 rot="10800000">
            <a:off x="4038600" y="6248400"/>
            <a:ext cx="1676400" cy="685800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826" name="Picture 10" descr="UQ Logo 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6324600"/>
            <a:ext cx="1600200" cy="457200"/>
          </a:xfrm>
          <a:prstGeom prst="rect">
            <a:avLst/>
          </a:prstGeom>
          <a:noFill/>
        </p:spPr>
      </p:pic>
      <p:pic>
        <p:nvPicPr>
          <p:cNvPr id="2051" name="Picture 3" descr="C:\Documents and Settings\christophe\Desktop\Join_meeting_PCS_Rosetta\logo_main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4050" y="6391275"/>
            <a:ext cx="3257550" cy="31432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57632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GSRTG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1200" y="517601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  <a:latin typeface="Verdana" pitchFamily="34" charset="0"/>
              </a:rPr>
              <a:t>Dr Thomas Huber (UQ)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67400" y="2057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Prof. David Baker (UW)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72200" y="2514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Robert Vernon (UW)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46100" y="2514600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630008" y="5284176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610600" y="2438400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512776" y="5503984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2000" y="2235678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62000" y="2514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Dr Guido </a:t>
            </a:r>
            <a:r>
              <a:rPr lang="en-US" dirty="0" err="1" smtClean="0">
                <a:solidFill>
                  <a:schemeClr val="bg1"/>
                </a:solidFill>
                <a:latin typeface="Verdana" pitchFamily="34" charset="0"/>
              </a:rPr>
              <a:t>Pintacuda</a:t>
            </a:r>
            <a:endParaRPr lang="en-US" dirty="0" smtClean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(ENS-Lyon)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38400" y="5638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Dr </a:t>
            </a:r>
            <a:r>
              <a:rPr lang="en-US" dirty="0" err="1" smtClean="0">
                <a:solidFill>
                  <a:schemeClr val="bg1"/>
                </a:solidFill>
                <a:latin typeface="Verdana" pitchFamily="34" charset="0"/>
              </a:rPr>
              <a:t>Xun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-Cheng Su (ANU)</a:t>
            </a:r>
            <a:endParaRPr lang="en-US" dirty="0"/>
          </a:p>
        </p:txBody>
      </p:sp>
      <p:pic>
        <p:nvPicPr>
          <p:cNvPr id="1033" name="Picture 9" descr="C:\Documents and Settings\christophe\Desktop\MM09-talk\michae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13267">
            <a:off x="1264897" y="1341097"/>
            <a:ext cx="670186" cy="67018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914400" y="2057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Dr Michael John (GAU)</a:t>
            </a:r>
            <a:endParaRPr lang="en-US" dirty="0"/>
          </a:p>
        </p:txBody>
      </p:sp>
      <p:pic>
        <p:nvPicPr>
          <p:cNvPr id="1034" name="Picture 10" descr="C:\Documents and Settings\christophe\Desktop\MM09-talk\guido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949754">
            <a:off x="8483" y="2952841"/>
            <a:ext cx="761999" cy="79259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</p:pic>
      <p:cxnSp>
        <p:nvCxnSpPr>
          <p:cNvPr id="35" name="Straight Connector 34"/>
          <p:cNvCxnSpPr>
            <a:stCxn id="42" idx="1"/>
            <a:endCxn id="42" idx="3"/>
          </p:cNvCxnSpPr>
          <p:nvPr/>
        </p:nvCxnSpPr>
        <p:spPr>
          <a:xfrm rot="10800000" flipH="1">
            <a:off x="-457200" y="952500"/>
            <a:ext cx="10896600" cy="1588"/>
          </a:xfrm>
          <a:prstGeom prst="line">
            <a:avLst/>
          </a:prstGeom>
          <a:ln w="317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Documents and Settings\christophe\Desktop\MM09-talk\Rober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071664">
            <a:off x="8149190" y="2945967"/>
            <a:ext cx="701675" cy="949681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057400" y="525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Prof. Gottfried </a:t>
            </a:r>
            <a:r>
              <a:rPr lang="en-US" dirty="0" err="1" smtClean="0">
                <a:solidFill>
                  <a:schemeClr val="bg1"/>
                </a:solidFill>
                <a:latin typeface="Verdana" pitchFamily="34" charset="0"/>
              </a:rPr>
              <a:t>Otting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 (ANU)</a:t>
            </a:r>
            <a:endParaRPr lang="en-US" dirty="0"/>
          </a:p>
        </p:txBody>
      </p:sp>
      <p:pic>
        <p:nvPicPr>
          <p:cNvPr id="1028" name="Picture 4" descr="C:\Documents and Settings\christophe\Desktop\MM09-talk\otting200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1202078">
            <a:off x="3401724" y="4380035"/>
            <a:ext cx="685800" cy="88696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</p:pic>
      <p:pic>
        <p:nvPicPr>
          <p:cNvPr id="36" name="Picture 2" descr="C:\Documents and Settings\christophe\Desktop\MM09-talk\arc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76200" y="6146223"/>
            <a:ext cx="2362200" cy="778452"/>
          </a:xfrm>
          <a:prstGeom prst="rect">
            <a:avLst/>
          </a:prstGeom>
          <a:noFill/>
        </p:spPr>
      </p:pic>
      <p:pic>
        <p:nvPicPr>
          <p:cNvPr id="34827" name="Picture 11" descr="ANU_transparent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191000" y="6324600"/>
            <a:ext cx="1219200" cy="504825"/>
          </a:xfrm>
          <a:prstGeom prst="rect">
            <a:avLst/>
          </a:prstGeom>
          <a:noFill/>
        </p:spPr>
      </p:pic>
      <p:pic>
        <p:nvPicPr>
          <p:cNvPr id="1032" name="Picture 8" descr="C:\Documents and Settings\christophe\Desktop\MM09-talk\xun-cheng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784323">
            <a:off x="1673639" y="5593936"/>
            <a:ext cx="733425" cy="733425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9296400" y="2895600"/>
            <a:ext cx="8458200" cy="3657600"/>
            <a:chOff x="4848" y="960"/>
            <a:chExt cx="5328" cy="2304"/>
          </a:xfrm>
        </p:grpSpPr>
        <p:sp>
          <p:nvSpPr>
            <p:cNvPr id="3" name="AutoShape 23"/>
            <p:cNvSpPr>
              <a:spLocks noChangeArrowheads="1"/>
            </p:cNvSpPr>
            <p:nvPr/>
          </p:nvSpPr>
          <p:spPr bwMode="auto">
            <a:xfrm>
              <a:off x="4848" y="960"/>
              <a:ext cx="5280" cy="2304"/>
            </a:xfrm>
            <a:prstGeom prst="roundRect">
              <a:avLst>
                <a:gd name="adj" fmla="val 4949"/>
              </a:avLst>
            </a:prstGeom>
            <a:solidFill>
              <a:srgbClr val="FFFF99">
                <a:alpha val="89999"/>
              </a:srgbClr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" name="Picture 26" descr="table_lanthanide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44" y="1380"/>
              <a:ext cx="4014" cy="1740"/>
            </a:xfrm>
            <a:prstGeom prst="rect">
              <a:avLst/>
            </a:prstGeom>
            <a:noFill/>
          </p:spPr>
        </p:pic>
        <p:sp>
          <p:nvSpPr>
            <p:cNvPr id="5" name="Line 27"/>
            <p:cNvSpPr>
              <a:spLocks noChangeShapeType="1"/>
            </p:cNvSpPr>
            <p:nvPr/>
          </p:nvSpPr>
          <p:spPr bwMode="auto">
            <a:xfrm>
              <a:off x="4848" y="1248"/>
              <a:ext cx="5328" cy="1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29"/>
            <p:cNvSpPr txBox="1">
              <a:spLocks noChangeArrowheads="1"/>
            </p:cNvSpPr>
            <p:nvPr/>
          </p:nvSpPr>
          <p:spPr bwMode="auto">
            <a:xfrm>
              <a:off x="5520" y="1008"/>
              <a:ext cx="40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>
                  <a:latin typeface="Verdana" pitchFamily="34" charset="0"/>
                </a:rPr>
                <a:t>Different paramagnetic lanthanides…</a:t>
              </a: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-0.7875 0.011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-0.7875 0.01111 " pathEditMode="relative" rAng="0" ptsTypes="AA">
                                      <p:cBhvr>
                                        <p:cTn id="10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937141" y="4273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PCS SCORE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6553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3124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853934" y="10345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164068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ROSETTA only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PCS only</a:t>
            </a:r>
          </a:p>
          <a:p>
            <a:r>
              <a:rPr lang="en-US" b="1" dirty="0" smtClean="0">
                <a:solidFill>
                  <a:srgbClr val="00CC00"/>
                </a:solidFill>
              </a:rPr>
              <a:t>- </a:t>
            </a:r>
            <a:r>
              <a:rPr lang="en-US" dirty="0" smtClean="0">
                <a:solidFill>
                  <a:srgbClr val="00CC00"/>
                </a:solidFill>
              </a:rPr>
              <a:t>PCS-ROSETTA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1"/>
            <a:endCxn id="22" idx="3"/>
          </p:cNvCxnSpPr>
          <p:nvPr/>
        </p:nvCxnSpPr>
        <p:spPr>
          <a:xfrm rot="10800000" flipH="1">
            <a:off x="0" y="3429000"/>
            <a:ext cx="9144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0"/>
            <a:endCxn id="22" idx="2"/>
          </p:cNvCxnSpPr>
          <p:nvPr/>
        </p:nvCxnSpPr>
        <p:spPr>
          <a:xfrm rot="16200000" flipH="1">
            <a:off x="1143000" y="3429000"/>
            <a:ext cx="6858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0"/>
          <p:cNvGrpSpPr/>
          <p:nvPr/>
        </p:nvGrpSpPr>
        <p:grpSpPr>
          <a:xfrm>
            <a:off x="177800" y="609600"/>
            <a:ext cx="1879600" cy="2743200"/>
            <a:chOff x="2235200" y="4025900"/>
            <a:chExt cx="1879600" cy="2743200"/>
          </a:xfrm>
        </p:grpSpPr>
        <p:grpSp>
          <p:nvGrpSpPr>
            <p:cNvPr id="3" name="Group 50"/>
            <p:cNvGrpSpPr/>
            <p:nvPr/>
          </p:nvGrpSpPr>
          <p:grpSpPr>
            <a:xfrm>
              <a:off x="2235200" y="4025900"/>
              <a:ext cx="1879600" cy="2743200"/>
              <a:chOff x="3695700" y="4025900"/>
              <a:chExt cx="1879600" cy="274320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3695700" y="4025900"/>
                <a:ext cx="1752600" cy="2743200"/>
              </a:xfrm>
              <a:prstGeom prst="roundRect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822700" y="6059269"/>
                <a:ext cx="1752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chemeClr val="bg1"/>
                    </a:solidFill>
                  </a:rPr>
                  <a:t>θ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subunit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76 residues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216400" y="40386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2AE9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1" name="Picture 2" descr="C:\Documents and Settings\christophe\Desktop\Join_meeting_PCS_Rosetta\2ae9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0" y="4114800"/>
              <a:ext cx="1659401" cy="2139950"/>
            </a:xfrm>
            <a:prstGeom prst="rect">
              <a:avLst/>
            </a:prstGeom>
            <a:noFill/>
          </p:spPr>
        </p:pic>
      </p:grpSp>
      <p:pic>
        <p:nvPicPr>
          <p:cNvPr id="35" name="Picture 2" descr="C:\Documents and Settings\christophe\Desktop\Join_meeting_PCS_Rosetta\dist_eps_thet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786561"/>
            <a:ext cx="2792447" cy="2642439"/>
          </a:xfrm>
          <a:prstGeom prst="rect">
            <a:avLst/>
          </a:prstGeom>
          <a:noFill/>
        </p:spPr>
      </p:pic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3429000" y="3163799"/>
            <a:ext cx="1524000" cy="26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 smtClean="0">
                <a:solidFill>
                  <a:srgbClr val="3333CC"/>
                </a:solidFill>
                <a:latin typeface="Verdana" pitchFamily="34" charset="0"/>
                <a:cs typeface="Arial" charset="0"/>
              </a:rPr>
              <a:t>■</a:t>
            </a:r>
            <a:r>
              <a:rPr lang="en-AU" sz="2000" dirty="0" smtClean="0">
                <a:solidFill>
                  <a:srgbClr val="3333CC"/>
                </a:solidFill>
                <a:latin typeface="Verdana" pitchFamily="34" charset="0"/>
                <a:cs typeface="Arial" charset="0"/>
              </a:rPr>
              <a:t> </a:t>
            </a:r>
            <a:r>
              <a:rPr lang="el-GR" sz="2000" i="1" dirty="0" smtClean="0">
                <a:solidFill>
                  <a:srgbClr val="3333CC"/>
                </a:solidFill>
                <a:latin typeface="Verdana" pitchFamily="34" charset="0"/>
                <a:cs typeface="Arial" charset="0"/>
              </a:rPr>
              <a:t>θ</a:t>
            </a:r>
            <a:r>
              <a:rPr lang="en-US" sz="2000" i="1" dirty="0" smtClean="0">
                <a:solidFill>
                  <a:srgbClr val="3333CC"/>
                </a:solidFill>
                <a:latin typeface="Verdana" pitchFamily="34" charset="0"/>
                <a:cs typeface="Arial" charset="0"/>
              </a:rPr>
              <a:t> </a:t>
            </a:r>
            <a:r>
              <a:rPr lang="el-GR" sz="2000" dirty="0" smtClean="0">
                <a:solidFill>
                  <a:srgbClr val="33CC33"/>
                </a:solidFill>
                <a:latin typeface="Verdana" pitchFamily="34" charset="0"/>
                <a:cs typeface="Arial" charset="0"/>
              </a:rPr>
              <a:t>■</a:t>
            </a:r>
            <a:r>
              <a:rPr lang="en-AU" sz="2000" dirty="0" smtClean="0">
                <a:solidFill>
                  <a:srgbClr val="33CC33"/>
                </a:solidFill>
                <a:latin typeface="Verdana" pitchFamily="34" charset="0"/>
                <a:cs typeface="Arial" charset="0"/>
              </a:rPr>
              <a:t> </a:t>
            </a:r>
            <a:r>
              <a:rPr lang="el-GR" sz="2000" i="1" dirty="0" smtClean="0">
                <a:solidFill>
                  <a:srgbClr val="33CC33"/>
                </a:solidFill>
                <a:latin typeface="Verdana" pitchFamily="34" charset="0"/>
                <a:cs typeface="Arial" charset="0"/>
              </a:rPr>
              <a:t>ε</a:t>
            </a:r>
            <a:r>
              <a:rPr lang="en-US" sz="2000" i="1" dirty="0" smtClean="0">
                <a:solidFill>
                  <a:srgbClr val="33CC33"/>
                </a:solidFill>
                <a:latin typeface="Verdana" pitchFamily="34" charset="0"/>
                <a:cs typeface="Arial" charset="0"/>
              </a:rPr>
              <a:t> </a:t>
            </a:r>
            <a:endParaRPr lang="el-GR" sz="20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2400" y="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 4</a:t>
            </a:r>
            <a:r>
              <a:rPr lang="en-US" dirty="0" smtClean="0"/>
              <a:t>: it works and it’s a good surprise because we thought it wouldn’t.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981200" y="7252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PCS data sets</a:t>
            </a:r>
          </a:p>
          <a:p>
            <a:r>
              <a:rPr lang="en-US" dirty="0" smtClean="0"/>
              <a:t>H</a:t>
            </a:r>
            <a:endParaRPr lang="en-US" dirty="0"/>
          </a:p>
        </p:txBody>
      </p:sp>
      <p:pic>
        <p:nvPicPr>
          <p:cNvPr id="5122" name="Picture 2" descr="F:\ALL_PLOT2\theta_scater.png_tra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3044655"/>
            <a:ext cx="5230752" cy="4041945"/>
          </a:xfrm>
          <a:prstGeom prst="rect">
            <a:avLst/>
          </a:prstGeom>
          <a:noFill/>
        </p:spPr>
      </p:pic>
      <p:pic>
        <p:nvPicPr>
          <p:cNvPr id="5123" name="Picture 3" descr="F:\ALL_PLOT2\theta_density.png_tran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-381000"/>
            <a:ext cx="5230752" cy="4041945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2895600" y="5486400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</a:rPr>
              <a:t>•</a:t>
            </a:r>
            <a:r>
              <a:rPr lang="el-GR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1000 decoys from low to high RMSD</a:t>
            </a:r>
          </a:p>
          <a:p>
            <a:r>
              <a:rPr lang="en-US" b="1" dirty="0" smtClean="0"/>
              <a:t>•</a:t>
            </a:r>
            <a:r>
              <a:rPr lang="el-GR" sz="1400" dirty="0" smtClean="0"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/>
              <a:t>Native structure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christophe\Desktop\MM09-talk\ALL_PLOT\calbindin_scater.png_tra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3126974"/>
            <a:ext cx="4828387" cy="3731026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2971800" y="5486400"/>
            <a:ext cx="1752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•</a:t>
            </a:r>
            <a:r>
              <a:rPr lang="el-GR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1000 decoys from low to high RMSD</a:t>
            </a:r>
          </a:p>
          <a:p>
            <a:r>
              <a:rPr lang="en-US" b="1" dirty="0" smtClean="0"/>
              <a:t>•</a:t>
            </a:r>
            <a:r>
              <a:rPr lang="el-GR" sz="1400" dirty="0" smtClean="0"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/>
              <a:t>Native structure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920234" y="4273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PCS SCORE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6400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2971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853934" y="10345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164068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ROSETTA only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PCS only</a:t>
            </a:r>
          </a:p>
          <a:p>
            <a:r>
              <a:rPr lang="en-US" b="1" dirty="0" smtClean="0">
                <a:solidFill>
                  <a:srgbClr val="00CC00"/>
                </a:solidFill>
              </a:rPr>
              <a:t>- </a:t>
            </a:r>
            <a:r>
              <a:rPr lang="en-US" dirty="0" smtClean="0">
                <a:solidFill>
                  <a:srgbClr val="00CC00"/>
                </a:solidFill>
              </a:rPr>
              <a:t>PCS-ROSETTA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1"/>
            <a:endCxn id="22" idx="3"/>
          </p:cNvCxnSpPr>
          <p:nvPr/>
        </p:nvCxnSpPr>
        <p:spPr>
          <a:xfrm rot="10800000" flipH="1">
            <a:off x="0" y="3429000"/>
            <a:ext cx="9144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0"/>
            <a:endCxn id="22" idx="2"/>
          </p:cNvCxnSpPr>
          <p:nvPr/>
        </p:nvCxnSpPr>
        <p:spPr>
          <a:xfrm rot="16200000" flipH="1">
            <a:off x="1143000" y="3429000"/>
            <a:ext cx="6858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09800" y="11824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 PCS data sets</a:t>
            </a:r>
          </a:p>
          <a:p>
            <a:r>
              <a:rPr lang="en-US" dirty="0" smtClean="0"/>
              <a:t>C, N and H</a:t>
            </a:r>
            <a:endParaRPr lang="en-US" dirty="0"/>
          </a:p>
        </p:txBody>
      </p:sp>
      <p:grpSp>
        <p:nvGrpSpPr>
          <p:cNvPr id="2" name="Group 20"/>
          <p:cNvGrpSpPr/>
          <p:nvPr/>
        </p:nvGrpSpPr>
        <p:grpSpPr>
          <a:xfrm>
            <a:off x="203200" y="152400"/>
            <a:ext cx="1854200" cy="2743200"/>
            <a:chOff x="1879600" y="1219200"/>
            <a:chExt cx="1854200" cy="2743200"/>
          </a:xfrm>
        </p:grpSpPr>
        <p:sp>
          <p:nvSpPr>
            <p:cNvPr id="23" name="Rounded Rectangle 22"/>
            <p:cNvSpPr/>
            <p:nvPr/>
          </p:nvSpPr>
          <p:spPr>
            <a:xfrm>
              <a:off x="1879600" y="1219200"/>
              <a:ext cx="1752600" cy="2743200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812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Calbindin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75 residues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749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1KQV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3" descr="C:\Documents and Settings\christophe\Desktop\TARGETS_PCS_ROSETTA\argn\1kqv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7400" y="1524000"/>
              <a:ext cx="1477000" cy="1828800"/>
            </a:xfrm>
            <a:prstGeom prst="rect">
              <a:avLst/>
            </a:prstGeom>
            <a:noFill/>
          </p:spPr>
        </p:pic>
      </p:grpSp>
      <p:pic>
        <p:nvPicPr>
          <p:cNvPr id="3074" name="Picture 2" descr="C:\Documents and Settings\christophe\Desktop\MM09-talk\ALL_PLOT\calbindin_density.png_tra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-302026"/>
            <a:ext cx="4828387" cy="373102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rotein_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13" y="228600"/>
            <a:ext cx="4275137" cy="6646863"/>
          </a:xfrm>
          <a:prstGeom prst="rect">
            <a:avLst/>
          </a:prstGeom>
          <a:noFill/>
        </p:spPr>
      </p:pic>
      <p:pic>
        <p:nvPicPr>
          <p:cNvPr id="13315" name="Picture 3" descr="protein_M_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7313" y="228600"/>
            <a:ext cx="4275137" cy="6646863"/>
          </a:xfrm>
          <a:prstGeom prst="rect">
            <a:avLst/>
          </a:prstGeom>
          <a:noFill/>
        </p:spPr>
      </p:pic>
      <p:pic>
        <p:nvPicPr>
          <p:cNvPr id="13316" name="Picture 4" descr="protein_M_H_di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7313" y="228600"/>
            <a:ext cx="4275137" cy="6646863"/>
          </a:xfrm>
          <a:prstGeom prst="rect">
            <a:avLst/>
          </a:prstGeom>
          <a:noFill/>
        </p:spPr>
      </p:pic>
      <p:pic>
        <p:nvPicPr>
          <p:cNvPr id="13317" name="Picture 5" descr="protein_M_H_dist_tens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7313" y="228600"/>
            <a:ext cx="4275137" cy="6646863"/>
          </a:xfrm>
          <a:prstGeom prst="rect">
            <a:avLst/>
          </a:prstGeom>
          <a:noFill/>
        </p:spPr>
      </p:pic>
      <p:pic>
        <p:nvPicPr>
          <p:cNvPr id="13318" name="Picture 6" descr="protein_M_H_dist_tensor_angle_is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67313" y="228600"/>
            <a:ext cx="4275137" cy="6646863"/>
          </a:xfrm>
          <a:prstGeom prst="rect">
            <a:avLst/>
          </a:prstGeom>
          <a:noFill/>
        </p:spPr>
      </p:pic>
      <p:pic>
        <p:nvPicPr>
          <p:cNvPr id="13319" name="Picture 7" descr="eps_tensor_full_bigsiz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91000" y="228600"/>
            <a:ext cx="6232525" cy="6646863"/>
          </a:xfrm>
          <a:prstGeom prst="rect">
            <a:avLst/>
          </a:prstGeom>
          <a:noFill/>
        </p:spPr>
      </p:pic>
      <p:sp>
        <p:nvSpPr>
          <p:cNvPr id="13325" name="AutoShape 13"/>
          <p:cNvSpPr>
            <a:spLocks noChangeArrowheads="1"/>
          </p:cNvSpPr>
          <p:nvPr/>
        </p:nvSpPr>
        <p:spPr bwMode="auto">
          <a:xfrm rot="2248003">
            <a:off x="4814888" y="2617788"/>
            <a:ext cx="2208212" cy="457200"/>
          </a:xfrm>
          <a:prstGeom prst="rightArrow">
            <a:avLst>
              <a:gd name="adj1" fmla="val 50000"/>
              <a:gd name="adj2" fmla="val 12074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5257800" cy="5257800"/>
          </a:xfrm>
        </p:spPr>
        <p:txBody>
          <a:bodyPr/>
          <a:lstStyle/>
          <a:p>
            <a:pPr marL="447675" indent="-447675" algn="just">
              <a:lnSpc>
                <a:spcPct val="80000"/>
              </a:lnSpc>
              <a:buFontTx/>
              <a:buAutoNum type="arabicPeriod"/>
            </a:pP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NMR </a:t>
            </a:r>
            <a:r>
              <a:rPr lang="en-AU" sz="2800" dirty="0">
                <a:solidFill>
                  <a:srgbClr val="FFFF00"/>
                </a:solidFill>
                <a:latin typeface="Verdana" pitchFamily="34" charset="0"/>
              </a:rPr>
              <a:t>effect</a:t>
            </a: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 induced by a paramagnetic lanthanide.</a:t>
            </a:r>
          </a:p>
          <a:p>
            <a:pPr marL="447675" indent="-447675" algn="just">
              <a:lnSpc>
                <a:spcPct val="80000"/>
              </a:lnSpc>
              <a:buFontTx/>
              <a:buAutoNum type="arabicPeriod"/>
            </a:pPr>
            <a:endParaRPr lang="en-AU" sz="2800" dirty="0">
              <a:solidFill>
                <a:schemeClr val="bg1"/>
              </a:solidFill>
              <a:latin typeface="Verdana" pitchFamily="34" charset="0"/>
            </a:endParaRPr>
          </a:p>
          <a:p>
            <a:pPr marL="447675" indent="-447675" algn="just">
              <a:lnSpc>
                <a:spcPct val="80000"/>
              </a:lnSpc>
              <a:buFontTx/>
              <a:buAutoNum type="arabicPeriod"/>
            </a:pP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Measured on active spin (</a:t>
            </a:r>
            <a:r>
              <a:rPr lang="en-AU" sz="2800" baseline="30000" dirty="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H, </a:t>
            </a:r>
            <a:r>
              <a:rPr lang="en-AU" sz="2800" baseline="30000" dirty="0">
                <a:solidFill>
                  <a:schemeClr val="bg1"/>
                </a:solidFill>
                <a:latin typeface="Verdana" pitchFamily="34" charset="0"/>
              </a:rPr>
              <a:t>15</a:t>
            </a: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N, </a:t>
            </a:r>
            <a:r>
              <a:rPr lang="en-AU" sz="2800" baseline="30000" dirty="0">
                <a:solidFill>
                  <a:schemeClr val="bg1"/>
                </a:solidFill>
                <a:latin typeface="Verdana" pitchFamily="34" charset="0"/>
              </a:rPr>
              <a:t>13</a:t>
            </a: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C…)</a:t>
            </a:r>
          </a:p>
          <a:p>
            <a:pPr marL="447675" indent="-447675" algn="just">
              <a:lnSpc>
                <a:spcPct val="80000"/>
              </a:lnSpc>
              <a:buFontTx/>
              <a:buAutoNum type="arabicPeriod"/>
            </a:pPr>
            <a:endParaRPr lang="en-AU" sz="2800" dirty="0">
              <a:solidFill>
                <a:schemeClr val="bg1"/>
              </a:solidFill>
              <a:latin typeface="Verdana" pitchFamily="34" charset="0"/>
            </a:endParaRPr>
          </a:p>
          <a:p>
            <a:pPr marL="447675" indent="-447675" algn="just">
              <a:lnSpc>
                <a:spcPct val="80000"/>
              </a:lnSpc>
              <a:buFontTx/>
              <a:buAutoNum type="arabicPeriod"/>
            </a:pP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Long range effect.</a:t>
            </a:r>
          </a:p>
          <a:p>
            <a:pPr marL="447675" indent="-447675" algn="just">
              <a:lnSpc>
                <a:spcPct val="80000"/>
              </a:lnSpc>
              <a:buFontTx/>
              <a:buAutoNum type="arabicPeriod"/>
            </a:pPr>
            <a:endParaRPr lang="en-AU" sz="2800" dirty="0">
              <a:solidFill>
                <a:schemeClr val="bg1"/>
              </a:solidFill>
              <a:latin typeface="Verdana" pitchFamily="34" charset="0"/>
            </a:endParaRPr>
          </a:p>
          <a:p>
            <a:pPr marL="447675" indent="-447675" algn="just">
              <a:lnSpc>
                <a:spcPct val="80000"/>
              </a:lnSpc>
              <a:buFontTx/>
              <a:buAutoNum type="arabicPeriod"/>
            </a:pP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Effect described </a:t>
            </a:r>
            <a:r>
              <a:rPr lang="en-AU" sz="2800" dirty="0" smtClean="0">
                <a:solidFill>
                  <a:schemeClr val="bg1"/>
                </a:solidFill>
                <a:latin typeface="Verdana" pitchFamily="34" charset="0"/>
              </a:rPr>
              <a:t>within </a:t>
            </a: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the </a:t>
            </a:r>
            <a:r>
              <a:rPr lang="el-GR" sz="2800" dirty="0">
                <a:solidFill>
                  <a:srgbClr val="FFFF00"/>
                </a:solidFill>
                <a:latin typeface="Verdana" pitchFamily="34" charset="0"/>
                <a:cs typeface="Times New Roman" pitchFamily="18" charset="0"/>
              </a:rPr>
              <a:t>Δχ</a:t>
            </a:r>
            <a:r>
              <a:rPr lang="en-AU" sz="2800" dirty="0">
                <a:solidFill>
                  <a:srgbClr val="FFFF00"/>
                </a:solidFill>
                <a:latin typeface="Verdana" pitchFamily="34" charset="0"/>
              </a:rPr>
              <a:t>-tensor</a:t>
            </a: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.</a:t>
            </a:r>
          </a:p>
          <a:p>
            <a:pPr marL="447675" indent="-447675" algn="just">
              <a:lnSpc>
                <a:spcPct val="80000"/>
              </a:lnSpc>
              <a:buFontTx/>
              <a:buAutoNum type="arabicPeriod"/>
            </a:pPr>
            <a:endParaRPr lang="en-AU" sz="2800" dirty="0">
              <a:solidFill>
                <a:schemeClr val="bg1"/>
              </a:solidFill>
              <a:latin typeface="Verdana" pitchFamily="34" charset="0"/>
            </a:endParaRPr>
          </a:p>
          <a:p>
            <a:pPr marL="447675" indent="-447675" algn="just">
              <a:lnSpc>
                <a:spcPct val="80000"/>
              </a:lnSpc>
              <a:buFontTx/>
              <a:buAutoNum type="arabicPeriod"/>
            </a:pP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Combine </a:t>
            </a:r>
            <a:r>
              <a:rPr lang="en-AU" sz="2800" dirty="0">
                <a:solidFill>
                  <a:srgbClr val="FFFF00"/>
                </a:solidFill>
                <a:latin typeface="Verdana" pitchFamily="34" charset="0"/>
              </a:rPr>
              <a:t>distance</a:t>
            </a: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 and </a:t>
            </a:r>
            <a:r>
              <a:rPr lang="en-AU" sz="2800" dirty="0">
                <a:solidFill>
                  <a:srgbClr val="FFFF00"/>
                </a:solidFill>
                <a:latin typeface="Verdana" pitchFamily="34" charset="0"/>
              </a:rPr>
              <a:t>angular</a:t>
            </a:r>
            <a:r>
              <a:rPr lang="en-AU" sz="2800" dirty="0">
                <a:solidFill>
                  <a:schemeClr val="bg1"/>
                </a:solidFill>
                <a:latin typeface="Verdana" pitchFamily="34" charset="0"/>
              </a:rPr>
              <a:t> dependence.</a:t>
            </a:r>
          </a:p>
          <a:p>
            <a:pPr marL="447675" indent="-447675" algn="just">
              <a:lnSpc>
                <a:spcPct val="80000"/>
              </a:lnSpc>
            </a:pPr>
            <a:endParaRPr lang="en-AU" sz="2800" dirty="0">
              <a:solidFill>
                <a:srgbClr val="99FF99"/>
              </a:solidFill>
              <a:latin typeface="Verdana" pitchFamily="34" charset="0"/>
            </a:endParaRP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 rot="-1496391">
            <a:off x="5072063" y="1984375"/>
            <a:ext cx="3124200" cy="457200"/>
          </a:xfrm>
          <a:prstGeom prst="rightArrow">
            <a:avLst>
              <a:gd name="adj1" fmla="val 50000"/>
              <a:gd name="adj2" fmla="val 170833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7315200" y="2833688"/>
            <a:ext cx="1295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  <a:latin typeface="Verdana" pitchFamily="34" charset="0"/>
              </a:rPr>
              <a:t>40 </a:t>
            </a:r>
            <a:r>
              <a:rPr lang="en-US" sz="2800">
                <a:solidFill>
                  <a:schemeClr val="bg1"/>
                </a:solidFill>
                <a:latin typeface="Verdana" pitchFamily="34" charset="0"/>
                <a:cs typeface="Arial" charset="0"/>
              </a:rPr>
              <a:t>Å</a:t>
            </a:r>
            <a:r>
              <a:rPr lang="en-AU"/>
              <a:t> </a:t>
            </a:r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 rot="-1721363">
            <a:off x="5183188" y="4267200"/>
            <a:ext cx="1370012" cy="457200"/>
          </a:xfrm>
          <a:prstGeom prst="rightArrow">
            <a:avLst>
              <a:gd name="adj1" fmla="val 50000"/>
              <a:gd name="adj2" fmla="val 74913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8137525" y="13716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6324600" y="2895600"/>
            <a:ext cx="1295400" cy="1524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26"/>
          <p:cNvSpPr>
            <a:spLocks noChangeArrowheads="1"/>
          </p:cNvSpPr>
          <p:nvPr/>
        </p:nvSpPr>
        <p:spPr bwMode="auto">
          <a:xfrm rot="5226129" flipV="1">
            <a:off x="3062288" y="-8187453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title"/>
          </p:nvPr>
        </p:nvSpPr>
        <p:spPr>
          <a:xfrm>
            <a:off x="762000" y="-228600"/>
            <a:ext cx="8229600" cy="1143001"/>
          </a:xfrm>
        </p:spPr>
        <p:txBody>
          <a:bodyPr/>
          <a:lstStyle/>
          <a:p>
            <a:r>
              <a:rPr lang="en-AU" sz="4000" dirty="0">
                <a:latin typeface="Verdana" pitchFamily="34" charset="0"/>
              </a:rPr>
              <a:t>The </a:t>
            </a:r>
            <a:r>
              <a:rPr lang="en-AU" sz="4000" dirty="0" err="1">
                <a:latin typeface="Verdana" pitchFamily="34" charset="0"/>
              </a:rPr>
              <a:t>Pseudocontact</a:t>
            </a:r>
            <a:r>
              <a:rPr lang="en-AU" sz="4000" dirty="0">
                <a:latin typeface="Verdana" pitchFamily="34" charset="0"/>
              </a:rPr>
              <a:t> shift (PCS)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-0.00434 -0.02014 -0.01268 -0.05092 -0.02361 -0.07268 C -0.03455 -0.09444 -0.04983 -0.1162 -0.06545 -0.13102 C -0.08108 -0.14583 -0.09948 -0.15463 -0.11719 -0.16111 C -0.1349 -0.16759 -0.15157 -0.17222 -0.1717 -0.16967 C -0.19184 -0.16713 -0.2191 -0.15741 -0.2382 -0.14537 C -0.25729 -0.13333 -0.27327 -0.11551 -0.28629 -0.09699 C -0.29931 -0.07847 -0.30938 -0.05717 -0.31632 -0.03403 C -0.32327 -0.01088 -0.32865 0.01574 -0.32813 0.04236 C -0.32761 0.06898 -0.32153 0.10093 -0.31354 0.12616 C -0.30556 0.15139 -0.29323 0.17547 -0.27986 0.19375 C -0.2665 0.21227 -0.24861 0.22246 -0.23299 0.23588 C -0.21736 0.24908 -0.20104 0.26273 -0.18663 0.27477 C -0.17222 0.28681 -0.16563 0.29074 -0.14636 0.30787 C -0.12709 0.32477 -0.09427 0.35347 -0.07084 0.37685 C -0.0474 0.40047 -0.02222 0.42246 -0.00538 0.44838 C 0.01146 0.47431 0.025 0.5 0.02968 0.53264 C 0.03437 0.56574 0.03212 0.61273 0.02257 0.6456 C 0.01302 0.67847 -0.00851 0.70903 -0.02743 0.73056 C -0.04636 0.75185 -0.06667 0.76713 -0.09115 0.77408 C -0.11563 0.78102 -0.14896 0.78241 -0.17483 0.77292 C -0.2007 0.76343 -0.22726 0.74259 -0.24636 0.7169 C -0.26545 0.69121 -0.28368 0.65371 -0.28907 0.61829 C -0.29445 0.58264 -0.28872 0.53704 -0.279 0.50394 C -0.26927 0.47107 -0.2474 0.44445 -0.23091 0.41922 C -0.21441 0.39445 -0.19636 0.37408 -0.17986 0.35394 C -0.16337 0.3338 -0.14844 0.31829 -0.13177 0.29815 C -0.11511 0.27801 -0.0974 0.25787 -0.08021 0.23357 C -0.06302 0.20926 -0.04167 0.18102 -0.02847 0.15232 C -0.01528 0.12361 -0.00591 0.08681 -0.00122 0.06134 C 0.00347 0.03588 -0.00018 0.01273 2.77778E-6 -2.22222E-6 Z " pathEditMode="relative" rAng="0" ptsTypes="aaaaaaaaaaaaaaaaaaaaaaaaaaaaaaa">
                                      <p:cBhvr>
                                        <p:cTn id="50" dur="3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" y="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 animBg="1"/>
      <p:bldP spid="13326" grpId="0" animBg="1"/>
      <p:bldP spid="13326" grpId="1" animBg="1"/>
      <p:bldP spid="13327" grpId="0"/>
      <p:bldP spid="13328" grpId="0" animBg="1"/>
      <p:bldP spid="13328" grpId="1" animBg="1"/>
      <p:bldP spid="13329" grpId="0" animBg="1"/>
      <p:bldP spid="13329" grpId="1" animBg="1"/>
      <p:bldP spid="13329" grpId="2" animBg="1"/>
      <p:bldP spid="13330" grpId="0" animBg="1"/>
      <p:bldP spid="1333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920234" y="4273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PCS SCORE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6400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2971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853934" y="10345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164068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ROSETTA only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PCS only</a:t>
            </a:r>
          </a:p>
          <a:p>
            <a:r>
              <a:rPr lang="en-US" b="1" dirty="0" smtClean="0">
                <a:solidFill>
                  <a:srgbClr val="00CC00"/>
                </a:solidFill>
              </a:rPr>
              <a:t>- </a:t>
            </a:r>
            <a:r>
              <a:rPr lang="en-US" dirty="0" smtClean="0">
                <a:solidFill>
                  <a:srgbClr val="00CC00"/>
                </a:solidFill>
              </a:rPr>
              <a:t>PCS-ROSETTA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1"/>
            <a:endCxn id="22" idx="3"/>
          </p:cNvCxnSpPr>
          <p:nvPr/>
        </p:nvCxnSpPr>
        <p:spPr>
          <a:xfrm rot="10800000" flipH="1">
            <a:off x="0" y="3429000"/>
            <a:ext cx="9144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0"/>
            <a:endCxn id="22" idx="2"/>
          </p:cNvCxnSpPr>
          <p:nvPr/>
        </p:nvCxnSpPr>
        <p:spPr>
          <a:xfrm rot="16200000" flipH="1">
            <a:off x="1143000" y="3429000"/>
            <a:ext cx="6858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09800" y="11824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PCS data sets</a:t>
            </a:r>
          </a:p>
          <a:p>
            <a:r>
              <a:rPr lang="en-US" dirty="0" smtClean="0"/>
              <a:t>H</a:t>
            </a:r>
            <a:endParaRPr lang="en-US" dirty="0"/>
          </a:p>
        </p:txBody>
      </p:sp>
      <p:grpSp>
        <p:nvGrpSpPr>
          <p:cNvPr id="2" name="Group 20"/>
          <p:cNvGrpSpPr/>
          <p:nvPr/>
        </p:nvGrpSpPr>
        <p:grpSpPr>
          <a:xfrm>
            <a:off x="0" y="152400"/>
            <a:ext cx="2057400" cy="2743200"/>
            <a:chOff x="5334000" y="1219200"/>
            <a:chExt cx="2057400" cy="2743200"/>
          </a:xfrm>
        </p:grpSpPr>
        <p:sp>
          <p:nvSpPr>
            <p:cNvPr id="30" name="Rounded Rectangle 29"/>
            <p:cNvSpPr/>
            <p:nvPr/>
          </p:nvSpPr>
          <p:spPr>
            <a:xfrm>
              <a:off x="5511800" y="1219200"/>
              <a:ext cx="1752600" cy="2743200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388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Protein G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56 residues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325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3GB1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33" name="Picture 5" descr="C:\Documents and Settings\christophe\Desktop\TARGETS_PCS_ROSETTA\argn\3gb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000" y="1371600"/>
              <a:ext cx="1907793" cy="2362200"/>
            </a:xfrm>
            <a:prstGeom prst="rect">
              <a:avLst/>
            </a:prstGeom>
            <a:noFill/>
          </p:spPr>
        </p:pic>
      </p:grpSp>
      <p:pic>
        <p:nvPicPr>
          <p:cNvPr id="5122" name="Picture 2" descr="C:\Documents and Settings\christophe\Desktop\MM09-talk\ALL_PLOT\proteinG_density.png_tra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-302026"/>
            <a:ext cx="4828387" cy="3731026"/>
          </a:xfrm>
          <a:prstGeom prst="rect">
            <a:avLst/>
          </a:prstGeom>
          <a:noFill/>
        </p:spPr>
      </p:pic>
      <p:pic>
        <p:nvPicPr>
          <p:cNvPr id="5123" name="Picture 3" descr="C:\Documents and Settings\christophe\Desktop\MM09-talk\ALL_PLOT\proteinG_scater.png_tra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3126974"/>
            <a:ext cx="4828387" cy="3731026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533400" y="3505200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</a:rPr>
              <a:t>•</a:t>
            </a:r>
            <a:r>
              <a:rPr lang="el-GR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1000 decoys from low to high RMSD</a:t>
            </a:r>
          </a:p>
          <a:p>
            <a:r>
              <a:rPr lang="en-US" b="1" dirty="0" smtClean="0"/>
              <a:t>•</a:t>
            </a:r>
            <a:r>
              <a:rPr lang="el-GR" sz="1400" dirty="0" smtClean="0"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/>
              <a:t>Native structure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920234" y="4273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PCS SCORE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6400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2971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853934" y="10345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164068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ROSETTA only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PCS only</a:t>
            </a:r>
          </a:p>
          <a:p>
            <a:r>
              <a:rPr lang="en-US" b="1" dirty="0" smtClean="0">
                <a:solidFill>
                  <a:srgbClr val="00CC00"/>
                </a:solidFill>
              </a:rPr>
              <a:t>- </a:t>
            </a:r>
            <a:r>
              <a:rPr lang="en-US" dirty="0" smtClean="0">
                <a:solidFill>
                  <a:srgbClr val="00CC00"/>
                </a:solidFill>
              </a:rPr>
              <a:t>PCS-ROSETTA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1"/>
            <a:endCxn id="22" idx="3"/>
          </p:cNvCxnSpPr>
          <p:nvPr/>
        </p:nvCxnSpPr>
        <p:spPr>
          <a:xfrm rot="10800000" flipH="1">
            <a:off x="0" y="3429000"/>
            <a:ext cx="9144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0"/>
            <a:endCxn id="22" idx="2"/>
          </p:cNvCxnSpPr>
          <p:nvPr/>
        </p:nvCxnSpPr>
        <p:spPr>
          <a:xfrm rot="16200000" flipH="1">
            <a:off x="1143000" y="3429000"/>
            <a:ext cx="6858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09800" y="14872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PCS data sets</a:t>
            </a:r>
          </a:p>
          <a:p>
            <a:r>
              <a:rPr lang="en-US" dirty="0" smtClean="0"/>
              <a:t>H and N</a:t>
            </a:r>
            <a:endParaRPr lang="en-US" dirty="0"/>
          </a:p>
        </p:txBody>
      </p:sp>
      <p:grpSp>
        <p:nvGrpSpPr>
          <p:cNvPr id="2" name="Group 20"/>
          <p:cNvGrpSpPr/>
          <p:nvPr/>
        </p:nvGrpSpPr>
        <p:grpSpPr>
          <a:xfrm>
            <a:off x="152400" y="533400"/>
            <a:ext cx="1866900" cy="2743200"/>
            <a:chOff x="1879600" y="4025900"/>
            <a:chExt cx="1866900" cy="2743200"/>
          </a:xfrm>
        </p:grpSpPr>
        <p:sp>
          <p:nvSpPr>
            <p:cNvPr id="23" name="Rounded Rectangle 22"/>
            <p:cNvSpPr/>
            <p:nvPr/>
          </p:nvSpPr>
          <p:spPr>
            <a:xfrm>
              <a:off x="1879600" y="4025900"/>
              <a:ext cx="1752600" cy="2743200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939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Thioredoxin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108 residues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876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1XOA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8" descr="C:\Documents and Settings\christophe\Desktop\TARGETS_PCS_ROSETTA\argn\2trx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81200" y="4193295"/>
              <a:ext cx="1676400" cy="2075693"/>
            </a:xfrm>
            <a:prstGeom prst="rect">
              <a:avLst/>
            </a:prstGeom>
            <a:noFill/>
          </p:spPr>
        </p:pic>
      </p:grpSp>
      <p:pic>
        <p:nvPicPr>
          <p:cNvPr id="7170" name="Picture 2" descr="C:\Documents and Settings\christophe\Desktop\MM09-talk\ALL_PLOT\thioredoxin_density.png_tra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-302026"/>
            <a:ext cx="4828387" cy="3731026"/>
          </a:xfrm>
          <a:prstGeom prst="rect">
            <a:avLst/>
          </a:prstGeom>
          <a:noFill/>
        </p:spPr>
      </p:pic>
      <p:pic>
        <p:nvPicPr>
          <p:cNvPr id="7171" name="Picture 3" descr="C:\Documents and Settings\christophe\Desktop\MM09-talk\ALL_PLOT\thioredoxin_scater.png_tra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3126974"/>
            <a:ext cx="4828387" cy="3731026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2971800" y="5813048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</a:rPr>
              <a:t>•</a:t>
            </a:r>
            <a:r>
              <a:rPr lang="el-GR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1000 decoys from low to high RMSD</a:t>
            </a:r>
          </a:p>
          <a:p>
            <a:r>
              <a:rPr lang="en-US" b="1" dirty="0" smtClean="0"/>
              <a:t>•</a:t>
            </a:r>
            <a:r>
              <a:rPr lang="el-GR" sz="1400" dirty="0" smtClean="0"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/>
              <a:t>Native structure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920234" y="4273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PCS SCORE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6400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2971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l-GR" dirty="0" smtClean="0"/>
              <a:t>α</a:t>
            </a:r>
            <a:r>
              <a:rPr lang="en-US" dirty="0" smtClean="0"/>
              <a:t> RMSD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853934" y="10345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164068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ROSETTA only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PCS only</a:t>
            </a:r>
          </a:p>
          <a:p>
            <a:r>
              <a:rPr lang="en-US" b="1" dirty="0" smtClean="0">
                <a:solidFill>
                  <a:srgbClr val="00CC00"/>
                </a:solidFill>
              </a:rPr>
              <a:t>- </a:t>
            </a:r>
            <a:r>
              <a:rPr lang="en-US" dirty="0" smtClean="0">
                <a:solidFill>
                  <a:srgbClr val="00CC00"/>
                </a:solidFill>
              </a:rPr>
              <a:t>PCS-ROSETTA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1"/>
            <a:endCxn id="22" idx="3"/>
          </p:cNvCxnSpPr>
          <p:nvPr/>
        </p:nvCxnSpPr>
        <p:spPr>
          <a:xfrm rot="10800000" flipH="1">
            <a:off x="0" y="3429000"/>
            <a:ext cx="9144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0"/>
            <a:endCxn id="22" idx="2"/>
          </p:cNvCxnSpPr>
          <p:nvPr/>
        </p:nvCxnSpPr>
        <p:spPr>
          <a:xfrm rot="16200000" flipH="1">
            <a:off x="1143000" y="3429000"/>
            <a:ext cx="6858000" cy="1588"/>
          </a:xfrm>
          <a:prstGeom prst="line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09800" y="11824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PCS data sets</a:t>
            </a:r>
          </a:p>
          <a:p>
            <a:r>
              <a:rPr lang="en-US" dirty="0" smtClean="0"/>
              <a:t>H</a:t>
            </a:r>
            <a:endParaRPr lang="en-US" dirty="0"/>
          </a:p>
        </p:txBody>
      </p:sp>
      <p:grpSp>
        <p:nvGrpSpPr>
          <p:cNvPr id="2" name="Group 20"/>
          <p:cNvGrpSpPr/>
          <p:nvPr/>
        </p:nvGrpSpPr>
        <p:grpSpPr>
          <a:xfrm>
            <a:off x="190500" y="152400"/>
            <a:ext cx="1866900" cy="2743200"/>
            <a:chOff x="3695700" y="1219200"/>
            <a:chExt cx="1866900" cy="2743200"/>
          </a:xfrm>
        </p:grpSpPr>
        <p:sp>
          <p:nvSpPr>
            <p:cNvPr id="23" name="Rounded Rectangle 22"/>
            <p:cNvSpPr/>
            <p:nvPr/>
          </p:nvSpPr>
          <p:spPr>
            <a:xfrm>
              <a:off x="3695700" y="1219200"/>
              <a:ext cx="1752600" cy="2743200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100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Myoglobin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153 residues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037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1BZR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4" descr="C:\Documents and Settings\christophe\Desktop\TARGETS_PCS_ROSETTA\argn\1bz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42340" y="1600200"/>
              <a:ext cx="1415460" cy="1752601"/>
            </a:xfrm>
            <a:prstGeom prst="rect">
              <a:avLst/>
            </a:prstGeom>
            <a:noFill/>
          </p:spPr>
        </p:pic>
      </p:grpSp>
      <p:pic>
        <p:nvPicPr>
          <p:cNvPr id="2050" name="Picture 2" descr="C:\Documents and Settings\christophe\Desktop\MM09-talk\ALL_PLOT\myoglobin_density.png_tra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-302026"/>
            <a:ext cx="4828387" cy="3731026"/>
          </a:xfrm>
          <a:prstGeom prst="rect">
            <a:avLst/>
          </a:prstGeom>
          <a:noFill/>
        </p:spPr>
      </p:pic>
      <p:pic>
        <p:nvPicPr>
          <p:cNvPr id="2051" name="Picture 3" descr="C:\Documents and Settings\christophe\Desktop\MM09-talk\ALL_PLOT\myoglobin_scater.png_tra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3126974"/>
            <a:ext cx="4828387" cy="3731026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2971800" y="5508248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</a:rPr>
              <a:t>•</a:t>
            </a:r>
            <a:r>
              <a:rPr lang="el-GR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1000 decoys from low to high RMSD</a:t>
            </a:r>
          </a:p>
          <a:p>
            <a:r>
              <a:rPr lang="en-US" b="1" dirty="0" smtClean="0"/>
              <a:t>•</a:t>
            </a:r>
            <a:r>
              <a:rPr lang="el-GR" sz="1400" dirty="0" smtClean="0">
                <a:latin typeface="Verdana" pitchFamily="34" charset="0"/>
                <a:cs typeface="Arial" charset="0"/>
              </a:rPr>
              <a:t> </a:t>
            </a:r>
            <a:r>
              <a:rPr lang="en-US" sz="1400" dirty="0" smtClean="0"/>
              <a:t>Native structure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christophe\Desktop\equation_pc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82" y="2590800"/>
            <a:ext cx="8991118" cy="990600"/>
          </a:xfrm>
          <a:prstGeom prst="rect">
            <a:avLst/>
          </a:prstGeom>
          <a:noFill/>
        </p:spPr>
      </p:pic>
      <p:pic>
        <p:nvPicPr>
          <p:cNvPr id="14" name="Picture 8" descr="eps_ion2_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838200"/>
            <a:ext cx="1676400" cy="1671637"/>
          </a:xfrm>
          <a:prstGeom prst="rect">
            <a:avLst/>
          </a:prstGeom>
          <a:noFill/>
        </p:spPr>
      </p:pic>
      <p:pic>
        <p:nvPicPr>
          <p:cNvPr id="15" name="Picture 9" descr="eps_ion2_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842962"/>
            <a:ext cx="1676400" cy="1671638"/>
          </a:xfrm>
          <a:prstGeom prst="rect">
            <a:avLst/>
          </a:prstGeom>
          <a:noFill/>
        </p:spPr>
      </p:pic>
      <p:pic>
        <p:nvPicPr>
          <p:cNvPr id="16" name="Picture 10" descr="eps_ion2_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586162"/>
            <a:ext cx="1676400" cy="1671638"/>
          </a:xfrm>
          <a:prstGeom prst="rect">
            <a:avLst/>
          </a:prstGeom>
          <a:noFill/>
        </p:spPr>
      </p:pic>
      <p:pic>
        <p:nvPicPr>
          <p:cNvPr id="17" name="Picture 11" descr="2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3738562"/>
            <a:ext cx="93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2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995362"/>
            <a:ext cx="93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 descr="2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985837"/>
            <a:ext cx="93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le 22"/>
          <p:cNvSpPr/>
          <p:nvPr/>
        </p:nvSpPr>
        <p:spPr>
          <a:xfrm>
            <a:off x="1143000" y="838200"/>
            <a:ext cx="5334000" cy="30480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629400" y="838200"/>
            <a:ext cx="2400300" cy="44196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628453" y="2057400"/>
            <a:ext cx="228600" cy="228600"/>
          </a:xfrm>
          <a:prstGeom prst="ellipse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48"/>
          <p:cNvGrpSpPr/>
          <p:nvPr/>
        </p:nvGrpSpPr>
        <p:grpSpPr>
          <a:xfrm>
            <a:off x="228600" y="4038600"/>
            <a:ext cx="5963194" cy="3276600"/>
            <a:chOff x="304800" y="3429000"/>
            <a:chExt cx="6732639" cy="4038600"/>
          </a:xfrm>
        </p:grpSpPr>
        <p:sp>
          <p:nvSpPr>
            <p:cNvPr id="48" name="Rounded Rectangle 47"/>
            <p:cNvSpPr/>
            <p:nvPr/>
          </p:nvSpPr>
          <p:spPr>
            <a:xfrm>
              <a:off x="3315929" y="4649972"/>
              <a:ext cx="3721510" cy="10473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5"/>
            <p:cNvGrpSpPr/>
            <p:nvPr/>
          </p:nvGrpSpPr>
          <p:grpSpPr>
            <a:xfrm>
              <a:off x="304800" y="3429000"/>
              <a:ext cx="6580239" cy="4038600"/>
              <a:chOff x="304800" y="3429000"/>
              <a:chExt cx="6580239" cy="4038600"/>
            </a:xfrm>
          </p:grpSpPr>
          <p:grpSp>
            <p:nvGrpSpPr>
              <p:cNvPr id="6" name="Group 36"/>
              <p:cNvGrpSpPr/>
              <p:nvPr/>
            </p:nvGrpSpPr>
            <p:grpSpPr>
              <a:xfrm>
                <a:off x="304800" y="3429000"/>
                <a:ext cx="6580239" cy="3352800"/>
                <a:chOff x="304800" y="3429000"/>
                <a:chExt cx="6580239" cy="3352800"/>
              </a:xfrm>
            </p:grpSpPr>
            <p:sp>
              <p:nvSpPr>
                <p:cNvPr id="12" name="Alternate Process 69"/>
                <p:cNvSpPr/>
                <p:nvPr/>
              </p:nvSpPr>
              <p:spPr>
                <a:xfrm>
                  <a:off x="457200" y="3429000"/>
                  <a:ext cx="2362200" cy="838200"/>
                </a:xfrm>
                <a:prstGeom prst="flowChartAlternateProcess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Fragment picking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Alternate Process 69"/>
                <p:cNvSpPr/>
                <p:nvPr/>
              </p:nvSpPr>
              <p:spPr>
                <a:xfrm>
                  <a:off x="304800" y="4572000"/>
                  <a:ext cx="2362200" cy="838200"/>
                </a:xfrm>
                <a:prstGeom prst="flowChartAlternateProcess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Alternate Process 69"/>
                <p:cNvSpPr/>
                <p:nvPr/>
              </p:nvSpPr>
              <p:spPr>
                <a:xfrm>
                  <a:off x="457200" y="4648200"/>
                  <a:ext cx="2362200" cy="838200"/>
                </a:xfrm>
                <a:prstGeom prst="flowChartAlternateProcess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Alternate Process 69"/>
                <p:cNvSpPr/>
                <p:nvPr/>
              </p:nvSpPr>
              <p:spPr>
                <a:xfrm>
                  <a:off x="304800" y="5791200"/>
                  <a:ext cx="2362200" cy="838200"/>
                </a:xfrm>
                <a:prstGeom prst="flowChartAlternateProcess">
                  <a:avLst/>
                </a:prstGeom>
                <a:solidFill>
                  <a:schemeClr val="tx2">
                    <a:lumMod val="50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Alternate Process 69"/>
                <p:cNvSpPr/>
                <p:nvPr/>
              </p:nvSpPr>
              <p:spPr>
                <a:xfrm>
                  <a:off x="457200" y="5867400"/>
                  <a:ext cx="2362200" cy="838200"/>
                </a:xfrm>
                <a:prstGeom prst="flowChartAlternateProcess">
                  <a:avLst/>
                </a:prstGeom>
                <a:solidFill>
                  <a:schemeClr val="tx2">
                    <a:lumMod val="50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" name="Alternate Process 69"/>
                <p:cNvSpPr/>
                <p:nvPr/>
              </p:nvSpPr>
              <p:spPr>
                <a:xfrm>
                  <a:off x="609600" y="5943600"/>
                  <a:ext cx="2362200" cy="838200"/>
                </a:xfrm>
                <a:prstGeom prst="flowChartAlternateProcess">
                  <a:avLst/>
                </a:prstGeom>
                <a:solidFill>
                  <a:schemeClr val="tx2">
                    <a:lumMod val="50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bg1"/>
                      </a:solidFill>
                    </a:rPr>
                    <a:t>High resolution refinement</a:t>
                  </a:r>
                  <a:endParaRPr lang="en-US" sz="2000" dirty="0" smtClean="0">
                    <a:solidFill>
                      <a:schemeClr val="bg1"/>
                    </a:solidFill>
                    <a:latin typeface="Chalkboard"/>
                    <a:cs typeface="Chalkboard"/>
                  </a:endParaRPr>
                </a:p>
              </p:txBody>
            </p:sp>
            <p:cxnSp>
              <p:nvCxnSpPr>
                <p:cNvPr id="34" name="Straight Arrow Connector 33"/>
                <p:cNvCxnSpPr>
                  <a:stCxn id="39" idx="2"/>
                  <a:endCxn id="33" idx="0"/>
                </p:cNvCxnSpPr>
                <p:nvPr/>
              </p:nvCxnSpPr>
              <p:spPr>
                <a:xfrm rot="5400000">
                  <a:off x="1600200" y="5753100"/>
                  <a:ext cx="381000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>
                  <a:stCxn id="28" idx="2"/>
                  <a:endCxn id="32" idx="0"/>
                </p:cNvCxnSpPr>
                <p:nvPr/>
              </p:nvCxnSpPr>
              <p:spPr>
                <a:xfrm rot="5400000">
                  <a:off x="1447800" y="5676900"/>
                  <a:ext cx="381000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>
                  <a:stCxn id="27" idx="2"/>
                  <a:endCxn id="31" idx="0"/>
                </p:cNvCxnSpPr>
                <p:nvPr/>
              </p:nvCxnSpPr>
              <p:spPr>
                <a:xfrm rot="5400000">
                  <a:off x="1295400" y="5600700"/>
                  <a:ext cx="381000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rot="5400000">
                  <a:off x="952897" y="5486003"/>
                  <a:ext cx="456406" cy="1588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Alternate Process 69"/>
                <p:cNvSpPr/>
                <p:nvPr/>
              </p:nvSpPr>
              <p:spPr>
                <a:xfrm>
                  <a:off x="609600" y="4724400"/>
                  <a:ext cx="2362200" cy="838200"/>
                </a:xfrm>
                <a:prstGeom prst="flowChartAlternateProcess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err="1" smtClean="0">
                      <a:solidFill>
                        <a:srgbClr val="000000"/>
                      </a:solidFill>
                    </a:rPr>
                    <a:t>Abinitio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42" name="Straight Arrow Connector 41"/>
                <p:cNvCxnSpPr>
                  <a:stCxn id="12" idx="2"/>
                  <a:endCxn id="28" idx="0"/>
                </p:cNvCxnSpPr>
                <p:nvPr/>
              </p:nvCxnSpPr>
              <p:spPr>
                <a:xfrm rot="5400000">
                  <a:off x="1447800" y="4457700"/>
                  <a:ext cx="381000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>
                  <a:stCxn id="12" idx="2"/>
                  <a:endCxn id="39" idx="0"/>
                </p:cNvCxnSpPr>
                <p:nvPr/>
              </p:nvCxnSpPr>
              <p:spPr>
                <a:xfrm rot="16200000" flipH="1">
                  <a:off x="1485900" y="4419600"/>
                  <a:ext cx="457200" cy="1524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>
                  <a:stCxn id="12" idx="2"/>
                  <a:endCxn id="27" idx="0"/>
                </p:cNvCxnSpPr>
                <p:nvPr/>
              </p:nvCxnSpPr>
              <p:spPr>
                <a:xfrm rot="5400000">
                  <a:off x="1409700" y="4343400"/>
                  <a:ext cx="304800" cy="1524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" name="Picture 3" descr="C:\Documents and Settings\christophe\Desktop\equation_cost.p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401962" y="4846878"/>
                  <a:ext cx="3483077" cy="774202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0" name="Right Arrow 39"/>
              <p:cNvSpPr/>
              <p:nvPr/>
            </p:nvSpPr>
            <p:spPr>
              <a:xfrm flipH="1">
                <a:off x="2438400" y="5025657"/>
                <a:ext cx="877529" cy="308344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Multiply 44"/>
              <p:cNvSpPr/>
              <p:nvPr/>
            </p:nvSpPr>
            <p:spPr>
              <a:xfrm>
                <a:off x="685800" y="5257800"/>
                <a:ext cx="2133600" cy="2209800"/>
              </a:xfrm>
              <a:prstGeom prst="mathMultiply">
                <a:avLst>
                  <a:gd name="adj1" fmla="val 4126"/>
                </a:avLst>
              </a:prstGeom>
              <a:solidFill>
                <a:srgbClr val="FF00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0" name="AutoShape 26"/>
          <p:cNvSpPr>
            <a:spLocks noChangeArrowheads="1"/>
          </p:cNvSpPr>
          <p:nvPr/>
        </p:nvSpPr>
        <p:spPr bwMode="auto">
          <a:xfrm rot="5400000" flipV="1">
            <a:off x="3062288" y="-8322576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tx1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PCS into ROSETTA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1019 C -0.00226 -0.00972 -0.0066 -0.03287 -0.0158 -0.03865 C -0.025 -0.04444 -0.04531 -0.04051 -0.05573 -0.02523 C -0.06615 -0.00972 -0.07795 0.03334 -0.0783 0.05417 C -0.07865 0.07477 -0.07066 0.09584 -0.05799 0.10023 C -0.04531 0.1051 -0.01215 0.09607 -0.00226 0.08148 C 0.00764 0.0669 0.00226 0.03033 1.11111E-6 0.01019 Z " pathEditMode="relative" rAng="0" ptsTypes="aaaaaaa">
                                      <p:cBhvr>
                                        <p:cTn id="2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2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3" name="AutoShape 29"/>
          <p:cNvSpPr>
            <a:spLocks noChangeArrowheads="1"/>
          </p:cNvSpPr>
          <p:nvPr/>
        </p:nvSpPr>
        <p:spPr bwMode="auto">
          <a:xfrm rot="16594468" flipV="1">
            <a:off x="2881313" y="-1738313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10" name="AutoShape 26"/>
          <p:cNvSpPr>
            <a:spLocks noChangeArrowheads="1"/>
          </p:cNvSpPr>
          <p:nvPr/>
        </p:nvSpPr>
        <p:spPr bwMode="auto">
          <a:xfrm rot="5667290" flipV="1">
            <a:off x="3062288" y="-7986713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>
                <a:latin typeface="Verdana" pitchFamily="34" charset="0"/>
              </a:rPr>
              <a:t>What is PCS used for?</a:t>
            </a:r>
            <a:endParaRPr lang="en-AU" dirty="0">
              <a:latin typeface="Verdana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1219200"/>
            <a:ext cx="2895600" cy="3733800"/>
            <a:chOff x="90" y="741"/>
            <a:chExt cx="1824" cy="2352"/>
          </a:xfrm>
        </p:grpSpPr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90" y="741"/>
              <a:ext cx="1824" cy="23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192" y="741"/>
              <a:ext cx="1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cs typeface="Arial" charset="0"/>
                </a:rPr>
                <a:t>Structure refinement</a:t>
              </a:r>
              <a:endParaRPr lang="en-AU" b="1">
                <a:cs typeface="Arial" charset="0"/>
              </a:endParaRPr>
            </a:p>
          </p:txBody>
        </p:sp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38" y="2469"/>
              <a:ext cx="1728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spAutoFit/>
            </a:bodyPr>
            <a:lstStyle/>
            <a:p>
              <a:pPr algn="just" eaLnBrk="0" hangingPunct="0"/>
              <a:r>
                <a:rPr lang="en-AU" sz="1400">
                  <a:cs typeface="Arial" charset="0"/>
                </a:rPr>
                <a:t>Allegrozzi, M.; Bertini, I.; Janik, M. B. L.; Lee, Y. M.; Lin, G. H.; Luchinat, C. </a:t>
              </a:r>
              <a:r>
                <a:rPr lang="en-AU" sz="1400" i="1">
                  <a:cs typeface="Arial" charset="0"/>
                </a:rPr>
                <a:t>JACS </a:t>
              </a:r>
              <a:r>
                <a:rPr lang="en-AU" sz="1400" b="1">
                  <a:cs typeface="Arial" charset="0"/>
                </a:rPr>
                <a:t>2000,</a:t>
              </a:r>
              <a:r>
                <a:rPr lang="en-AU" sz="1400">
                  <a:cs typeface="Arial" charset="0"/>
                </a:rPr>
                <a:t> 122, (17), 4154-4161.</a:t>
              </a:r>
            </a:p>
          </p:txBody>
        </p:sp>
        <p:pic>
          <p:nvPicPr>
            <p:cNvPr id="16392" name="Picture 8" descr="str_refinement_bertin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8" y="981"/>
              <a:ext cx="1632" cy="1534"/>
            </a:xfrm>
            <a:prstGeom prst="rect">
              <a:avLst/>
            </a:prstGeom>
            <a:noFill/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019425" y="1524000"/>
            <a:ext cx="3124200" cy="3733800"/>
            <a:chOff x="4776" y="1248"/>
            <a:chExt cx="1968" cy="2352"/>
          </a:xfrm>
        </p:grpSpPr>
        <p:sp>
          <p:nvSpPr>
            <p:cNvPr id="16404" name="Rectangle 20"/>
            <p:cNvSpPr>
              <a:spLocks noChangeArrowheads="1"/>
            </p:cNvSpPr>
            <p:nvPr/>
          </p:nvSpPr>
          <p:spPr bwMode="auto">
            <a:xfrm>
              <a:off x="4776" y="1248"/>
              <a:ext cx="1944" cy="2352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  <a:effectLst>
              <a:outerShdw dist="179605" dir="81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405" name="Picture 21" descr="assign_examp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96" y="1584"/>
              <a:ext cx="1728" cy="1283"/>
            </a:xfrm>
            <a:prstGeom prst="rect">
              <a:avLst/>
            </a:prstGeom>
            <a:noFill/>
          </p:spPr>
        </p:pic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4776" y="1296"/>
              <a:ext cx="19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cs typeface="Arial" charset="0"/>
                </a:rPr>
                <a:t>Chemical shift assignment</a:t>
              </a:r>
              <a:endParaRPr lang="en-AU" b="1">
                <a:cs typeface="Arial" charset="0"/>
              </a:endParaRPr>
            </a:p>
          </p:txBody>
        </p:sp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4920" y="2910"/>
              <a:ext cx="1704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AU" sz="1400">
                  <a:cs typeface="Arial" charset="0"/>
                </a:rPr>
                <a:t>Schmitz, C.; John, M.; Park, A. Y.; Dixon, N. E.; Otting, G.; Pintacuda, G.; Huber, T., </a:t>
              </a:r>
              <a:r>
                <a:rPr lang="en-AU" sz="1400" i="1">
                  <a:cs typeface="Arial" charset="0"/>
                </a:rPr>
                <a:t>JBNMR </a:t>
              </a:r>
              <a:r>
                <a:rPr lang="en-AU" sz="1400" b="1">
                  <a:cs typeface="Arial" charset="0"/>
                </a:rPr>
                <a:t>2006,</a:t>
              </a:r>
              <a:r>
                <a:rPr lang="en-AU" sz="1400">
                  <a:cs typeface="Arial" charset="0"/>
                </a:rPr>
                <a:t> 35, 79-87.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791200" y="1905000"/>
            <a:ext cx="3124200" cy="3702050"/>
            <a:chOff x="3742" y="1282"/>
            <a:chExt cx="1968" cy="2332"/>
          </a:xfrm>
        </p:grpSpPr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3783" y="1282"/>
              <a:ext cx="1872" cy="2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noFill/>
              <a:miter lim="800000"/>
              <a:headEnd/>
              <a:tailEnd/>
            </a:ln>
            <a:effectLst>
              <a:outerShdw dist="179605" dir="81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400" name="Picture 16" descr="eps_theta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24" y="1478"/>
              <a:ext cx="1776" cy="1577"/>
            </a:xfrm>
            <a:prstGeom prst="rect">
              <a:avLst/>
            </a:prstGeom>
            <a:noFill/>
          </p:spPr>
        </p:pic>
        <p:sp>
          <p:nvSpPr>
            <p:cNvPr id="16401" name="Text Box 17"/>
            <p:cNvSpPr txBox="1">
              <a:spLocks noChangeArrowheads="1"/>
            </p:cNvSpPr>
            <p:nvPr/>
          </p:nvSpPr>
          <p:spPr bwMode="auto">
            <a:xfrm>
              <a:off x="3742" y="1286"/>
              <a:ext cx="19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cs typeface="Arial" charset="0"/>
                </a:rPr>
                <a:t>  Protein-protein complex</a:t>
              </a:r>
              <a:endParaRPr lang="en-AU" b="1">
                <a:cs typeface="Arial" charset="0"/>
              </a:endParaRPr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3927" y="3014"/>
              <a:ext cx="163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spAutoFit/>
            </a:bodyPr>
            <a:lstStyle/>
            <a:p>
              <a:pPr algn="just" eaLnBrk="0" hangingPunct="0"/>
              <a:r>
                <a:rPr lang="en-AU" sz="1400">
                  <a:cs typeface="Arial" charset="0"/>
                </a:rPr>
                <a:t>Pintacuda, G.; Park, A. Y.; Keniry, M. A.; Dixon, N. E.; Otting, G. </a:t>
              </a:r>
              <a:r>
                <a:rPr lang="en-AU" sz="1400" i="1">
                  <a:cs typeface="Arial" charset="0"/>
                </a:rPr>
                <a:t>JACS </a:t>
              </a:r>
              <a:r>
                <a:rPr lang="en-AU" sz="1400" b="1">
                  <a:cs typeface="Arial" charset="0"/>
                </a:rPr>
                <a:t>2006,</a:t>
              </a:r>
              <a:r>
                <a:rPr lang="en-AU" sz="1400">
                  <a:cs typeface="Arial" charset="0"/>
                </a:rPr>
                <a:t> 128, (11), 3696-3702.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33600" y="616773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about structure determination?</a:t>
            </a:r>
            <a:endParaRPr lang="en-US" sz="2400" dirty="0"/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6"/>
          <p:cNvSpPr>
            <a:spLocks noChangeArrowheads="1"/>
          </p:cNvSpPr>
          <p:nvPr/>
        </p:nvSpPr>
        <p:spPr bwMode="auto">
          <a:xfrm rot="5597932" flipV="1">
            <a:off x="3062288" y="-7968677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0129"/>
            <a:ext cx="8229600" cy="1143000"/>
          </a:xfrm>
        </p:spPr>
        <p:txBody>
          <a:bodyPr/>
          <a:lstStyle/>
          <a:p>
            <a:r>
              <a:rPr lang="en-US" dirty="0" smtClean="0"/>
              <a:t>PCS for structure determination?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-1143000" y="2514600"/>
            <a:ext cx="5029200" cy="4495800"/>
            <a:chOff x="-1143000" y="2514600"/>
            <a:chExt cx="5029200" cy="4495800"/>
          </a:xfrm>
        </p:grpSpPr>
        <p:pic>
          <p:nvPicPr>
            <p:cNvPr id="2055" name="Picture 7" descr="C:\Documents and Settings\christophe\Desktop\MM09-talk\earth_tran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2933700"/>
              <a:ext cx="2438400" cy="2450915"/>
            </a:xfrm>
            <a:prstGeom prst="rect">
              <a:avLst/>
            </a:prstGeom>
            <a:noFill/>
          </p:spPr>
        </p:pic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-1143000" y="2895600"/>
              <a:ext cx="2971800" cy="2971800"/>
            </a:xfrm>
            <a:prstGeom prst="ellipse">
              <a:avLst/>
            </a:prstGeom>
            <a:solidFill>
              <a:srgbClr val="6666FF">
                <a:alpha val="20000"/>
              </a:srgbClr>
            </a:solidFill>
            <a:ln>
              <a:solidFill>
                <a:srgbClr val="66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914400" y="4038600"/>
              <a:ext cx="2971800" cy="2971800"/>
            </a:xfrm>
            <a:prstGeom prst="ellipse">
              <a:avLst/>
            </a:prstGeom>
            <a:solidFill>
              <a:srgbClr val="FFC000">
                <a:alpha val="18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C:\Documents and Settings\christophe\Desktop\MM09-talk\sat3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1107" y="4092575"/>
              <a:ext cx="793107" cy="562105"/>
            </a:xfrm>
            <a:prstGeom prst="rect">
              <a:avLst/>
            </a:prstGeom>
            <a:noFill/>
          </p:spPr>
        </p:pic>
        <p:pic>
          <p:nvPicPr>
            <p:cNvPr id="2053" name="Picture 5" descr="C:\Documents and Settings\christophe\Desktop\MM09-talk\sat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9982" y="5257800"/>
              <a:ext cx="825618" cy="554405"/>
            </a:xfrm>
            <a:prstGeom prst="rect">
              <a:avLst/>
            </a:prstGeom>
            <a:noFill/>
          </p:spPr>
        </p:pic>
        <p:pic>
          <p:nvPicPr>
            <p:cNvPr id="2054" name="Picture 6" descr="C:\Documents and Settings\christophe\Desktop\MM09-talk\sat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2249" y="2514600"/>
              <a:ext cx="938551" cy="332814"/>
            </a:xfrm>
            <a:prstGeom prst="rect">
              <a:avLst/>
            </a:prstGeom>
            <a:noFill/>
          </p:spPr>
        </p:pic>
      </p:grpSp>
      <p:sp>
        <p:nvSpPr>
          <p:cNvPr id="13" name="Oval 12"/>
          <p:cNvSpPr>
            <a:spLocks noChangeAspect="1"/>
          </p:cNvSpPr>
          <p:nvPr/>
        </p:nvSpPr>
        <p:spPr>
          <a:xfrm>
            <a:off x="609600" y="1219200"/>
            <a:ext cx="2971800" cy="29718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Documents and Settings\christophe\Desktop\MM09-talk\new_intersect_spher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225722">
            <a:off x="4566665" y="1656755"/>
            <a:ext cx="4980623" cy="5387340"/>
          </a:xfrm>
          <a:prstGeom prst="rect">
            <a:avLst/>
          </a:prstGeom>
          <a:noFill/>
        </p:spPr>
      </p:pic>
      <p:pic>
        <p:nvPicPr>
          <p:cNvPr id="1027" name="Picture 3" descr="C:\Documents and Settings\christophe\Desktop\MM09-talk\new_intersect_helice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225722">
            <a:off x="4566665" y="1656755"/>
            <a:ext cx="4980623" cy="5387340"/>
          </a:xfrm>
          <a:prstGeom prst="rect">
            <a:avLst/>
          </a:prstGeom>
          <a:noFill/>
        </p:spPr>
      </p:pic>
      <p:pic>
        <p:nvPicPr>
          <p:cNvPr id="1028" name="Picture 4" descr="C:\Documents and Settings\christophe\Desktop\MM09-talk\new_intersect_helices_1sit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225722">
            <a:off x="4566665" y="1656755"/>
            <a:ext cx="4980623" cy="538734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christophe\Desktop\Join_meeting_PCS_Rosetta\rosetta_www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295400"/>
            <a:ext cx="9144000" cy="82247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onut 6"/>
          <p:cNvSpPr/>
          <p:nvPr/>
        </p:nvSpPr>
        <p:spPr>
          <a:xfrm>
            <a:off x="-3924300" y="-2305050"/>
            <a:ext cx="17678400" cy="13849350"/>
          </a:xfrm>
          <a:prstGeom prst="donut">
            <a:avLst>
              <a:gd name="adj" fmla="val 48866"/>
            </a:avLst>
          </a:prstGeom>
          <a:solidFill>
            <a:schemeClr val="bg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-457200" y="-762000"/>
            <a:ext cx="9906000" cy="1676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Rosetta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structure prediction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9144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http://www.rosettacommons.org/software/index.html</a:t>
            </a:r>
            <a:endParaRPr lang="en-US" b="1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lternate Process 69"/>
          <p:cNvSpPr/>
          <p:nvPr/>
        </p:nvSpPr>
        <p:spPr>
          <a:xfrm>
            <a:off x="428053" y="1447800"/>
            <a:ext cx="2362200" cy="8382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Fragment picking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2" name="Alternate Process 69"/>
          <p:cNvSpPr/>
          <p:nvPr/>
        </p:nvSpPr>
        <p:spPr>
          <a:xfrm>
            <a:off x="152400" y="3352800"/>
            <a:ext cx="2362200" cy="8382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9" name="Picture 15" descr="C:\Documents and Settings\christophe\Desktop\MM09-talk\frag\fr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3306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Picture 16" descr="C:\Documents and Settings\christophe\Desktop\MM09-talk\frag\fr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053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Picture 17" descr="C:\Documents and Settings\christophe\Desktop\MM09-talk\frag\fr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0306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Picture 18" descr="C:\Documents and Settings\christophe\Desktop\MM09-talk\frag\fr1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09106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Picture 19" descr="C:\Documents and Settings\christophe\Desktop\MM09-talk\frag\fr1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4253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Picture 20" descr="C:\Documents and Settings\christophe\Desktop\MM09-talk\frag\fr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053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Picture 21" descr="C:\Documents and Settings\christophe\Desktop\MM09-talk\frag\fr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6053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Picture 22" descr="C:\Documents and Settings\christophe\Desktop\MM09-talk\frag\fr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76653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Picture 23" descr="C:\Documents and Settings\christophe\Desktop\MM09-talk\frag\fr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57253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25" descr="C:\Documents and Settings\christophe\Desktop\MM09-talk\frag\fr7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95053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Picture 26" descr="C:\Documents and Settings\christophe\Desktop\MM09-talk\frag\fr8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33253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Picture 27" descr="C:\Documents and Settings\christophe\Desktop\MM09-talk\frag\fr9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52106" y="1802130"/>
            <a:ext cx="714947" cy="78867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/>
          <p:cNvSpPr txBox="1"/>
          <p:nvPr/>
        </p:nvSpPr>
        <p:spPr>
          <a:xfrm>
            <a:off x="3399852" y="1219200"/>
            <a:ext cx="57441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r>
              <a:rPr lang="en-US" b="1" dirty="0" smtClean="0"/>
              <a:t>G</a:t>
            </a:r>
            <a:r>
              <a:rPr lang="en-US" dirty="0" smtClean="0"/>
              <a:t>FMDYEFSL………….. </a:t>
            </a:r>
            <a:r>
              <a:rPr lang="en-US" b="1" dirty="0" smtClean="0"/>
              <a:t>R</a:t>
            </a:r>
            <a:r>
              <a:rPr lang="en-US" dirty="0" smtClean="0"/>
              <a:t>QIVLDTET…………..</a:t>
            </a:r>
            <a:r>
              <a:rPr lang="en-US" b="1" dirty="0" smtClean="0"/>
              <a:t>T</a:t>
            </a:r>
            <a:r>
              <a:rPr lang="en-US" dirty="0" smtClean="0"/>
              <a:t>GMNQIGAH…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3628453" y="1295400"/>
            <a:ext cx="228600" cy="228600"/>
          </a:xfrm>
          <a:prstGeom prst="ellipse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50" idx="4"/>
            <a:endCxn id="1049" idx="0"/>
          </p:cNvCxnSpPr>
          <p:nvPr/>
        </p:nvCxnSpPr>
        <p:spPr>
          <a:xfrm rot="5400000">
            <a:off x="3458575" y="1517952"/>
            <a:ext cx="278130" cy="290226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4"/>
            <a:endCxn id="1050" idx="0"/>
          </p:cNvCxnSpPr>
          <p:nvPr/>
        </p:nvCxnSpPr>
        <p:spPr>
          <a:xfrm rot="16200000" flipH="1">
            <a:off x="3877675" y="1389078"/>
            <a:ext cx="278130" cy="547974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0" idx="4"/>
            <a:endCxn id="1040" idx="0"/>
          </p:cNvCxnSpPr>
          <p:nvPr/>
        </p:nvCxnSpPr>
        <p:spPr>
          <a:xfrm rot="16200000" flipH="1">
            <a:off x="3649075" y="1617678"/>
            <a:ext cx="278130" cy="90774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50" idx="4"/>
            <a:endCxn id="1043" idx="0"/>
          </p:cNvCxnSpPr>
          <p:nvPr/>
        </p:nvCxnSpPr>
        <p:spPr>
          <a:xfrm rot="16200000" flipH="1">
            <a:off x="4068175" y="1198578"/>
            <a:ext cx="278130" cy="928974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5501640" y="1295400"/>
            <a:ext cx="228600" cy="228600"/>
          </a:xfrm>
          <a:prstGeom prst="ellipse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/>
          <p:cNvCxnSpPr>
            <a:stCxn id="70" idx="4"/>
            <a:endCxn id="1042" idx="0"/>
          </p:cNvCxnSpPr>
          <p:nvPr/>
        </p:nvCxnSpPr>
        <p:spPr>
          <a:xfrm rot="16200000" flipH="1">
            <a:off x="5752195" y="1387745"/>
            <a:ext cx="278130" cy="550640"/>
          </a:xfrm>
          <a:prstGeom prst="straightConnector1">
            <a:avLst/>
          </a:prstGeom>
          <a:ln w="254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70" idx="4"/>
            <a:endCxn id="1047" idx="0"/>
          </p:cNvCxnSpPr>
          <p:nvPr/>
        </p:nvCxnSpPr>
        <p:spPr>
          <a:xfrm rot="16200000" flipH="1">
            <a:off x="5576268" y="1563671"/>
            <a:ext cx="278130" cy="198787"/>
          </a:xfrm>
          <a:prstGeom prst="straightConnector1">
            <a:avLst/>
          </a:prstGeom>
          <a:ln w="254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70" idx="4"/>
            <a:endCxn id="1039" idx="0"/>
          </p:cNvCxnSpPr>
          <p:nvPr/>
        </p:nvCxnSpPr>
        <p:spPr>
          <a:xfrm rot="5400000">
            <a:off x="5409295" y="1595485"/>
            <a:ext cx="278130" cy="135160"/>
          </a:xfrm>
          <a:prstGeom prst="straightConnector1">
            <a:avLst/>
          </a:prstGeom>
          <a:ln w="254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70" idx="4"/>
            <a:endCxn id="1044" idx="0"/>
          </p:cNvCxnSpPr>
          <p:nvPr/>
        </p:nvCxnSpPr>
        <p:spPr>
          <a:xfrm rot="16200000" flipH="1">
            <a:off x="5919168" y="1220771"/>
            <a:ext cx="278130" cy="884587"/>
          </a:xfrm>
          <a:prstGeom prst="straightConnector1">
            <a:avLst/>
          </a:prstGeom>
          <a:ln w="254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7292340" y="1295400"/>
            <a:ext cx="228600" cy="228600"/>
          </a:xfrm>
          <a:prstGeom prst="ellipse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/>
          <p:cNvCxnSpPr>
            <a:stCxn id="88" idx="4"/>
            <a:endCxn id="1051" idx="0"/>
          </p:cNvCxnSpPr>
          <p:nvPr/>
        </p:nvCxnSpPr>
        <p:spPr>
          <a:xfrm rot="5400000">
            <a:off x="7219045" y="1614535"/>
            <a:ext cx="278130" cy="97060"/>
          </a:xfrm>
          <a:prstGeom prst="straightConnector1">
            <a:avLst/>
          </a:prstGeom>
          <a:ln w="25400">
            <a:solidFill>
              <a:srgbClr val="00CC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8" idx="4"/>
            <a:endCxn id="1041" idx="0"/>
          </p:cNvCxnSpPr>
          <p:nvPr/>
        </p:nvCxnSpPr>
        <p:spPr>
          <a:xfrm rot="16200000" flipH="1">
            <a:off x="7638145" y="1292495"/>
            <a:ext cx="278130" cy="741140"/>
          </a:xfrm>
          <a:prstGeom prst="straightConnector1">
            <a:avLst/>
          </a:prstGeom>
          <a:ln w="25400">
            <a:solidFill>
              <a:srgbClr val="00CC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88" idx="4"/>
            <a:endCxn id="1045" idx="0"/>
          </p:cNvCxnSpPr>
          <p:nvPr/>
        </p:nvCxnSpPr>
        <p:spPr>
          <a:xfrm rot="16200000" flipH="1">
            <a:off x="7386018" y="1544621"/>
            <a:ext cx="278130" cy="236887"/>
          </a:xfrm>
          <a:prstGeom prst="straightConnector1">
            <a:avLst/>
          </a:prstGeom>
          <a:ln w="25400">
            <a:solidFill>
              <a:srgbClr val="00CC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4"/>
            <a:endCxn id="1046" idx="0"/>
          </p:cNvCxnSpPr>
          <p:nvPr/>
        </p:nvCxnSpPr>
        <p:spPr>
          <a:xfrm rot="16200000" flipH="1">
            <a:off x="7881318" y="1049321"/>
            <a:ext cx="278130" cy="1227487"/>
          </a:xfrm>
          <a:prstGeom prst="straightConnector1">
            <a:avLst/>
          </a:prstGeom>
          <a:ln w="25400">
            <a:solidFill>
              <a:srgbClr val="00CC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Alternate Process 69"/>
          <p:cNvSpPr/>
          <p:nvPr/>
        </p:nvSpPr>
        <p:spPr>
          <a:xfrm>
            <a:off x="304800" y="3429000"/>
            <a:ext cx="2362200" cy="8382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" name="Alternate Process 69"/>
          <p:cNvSpPr/>
          <p:nvPr/>
        </p:nvSpPr>
        <p:spPr>
          <a:xfrm>
            <a:off x="457200" y="3505200"/>
            <a:ext cx="2362200" cy="8382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" name="Alternate Process 69"/>
          <p:cNvSpPr/>
          <p:nvPr/>
        </p:nvSpPr>
        <p:spPr>
          <a:xfrm>
            <a:off x="609600" y="3581400"/>
            <a:ext cx="2362200" cy="8382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7" name="Alternate Process 69"/>
          <p:cNvSpPr/>
          <p:nvPr/>
        </p:nvSpPr>
        <p:spPr>
          <a:xfrm>
            <a:off x="152400" y="5410200"/>
            <a:ext cx="2362200" cy="838200"/>
          </a:xfrm>
          <a:prstGeom prst="flowChartAlternateProcess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" name="Alternate Process 69"/>
          <p:cNvSpPr/>
          <p:nvPr/>
        </p:nvSpPr>
        <p:spPr>
          <a:xfrm>
            <a:off x="304800" y="5486400"/>
            <a:ext cx="2362200" cy="838200"/>
          </a:xfrm>
          <a:prstGeom prst="flowChartAlternateProcess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9" name="Alternate Process 69"/>
          <p:cNvSpPr/>
          <p:nvPr/>
        </p:nvSpPr>
        <p:spPr>
          <a:xfrm>
            <a:off x="457200" y="5562600"/>
            <a:ext cx="2362200" cy="838200"/>
          </a:xfrm>
          <a:prstGeom prst="flowChartAlternateProcess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0" name="Alternate Process 69"/>
          <p:cNvSpPr/>
          <p:nvPr/>
        </p:nvSpPr>
        <p:spPr>
          <a:xfrm>
            <a:off x="609600" y="5638800"/>
            <a:ext cx="2362200" cy="838200"/>
          </a:xfrm>
          <a:prstGeom prst="flowChartAlternateProcess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1" name="Alternate Process 69"/>
          <p:cNvSpPr/>
          <p:nvPr/>
        </p:nvSpPr>
        <p:spPr>
          <a:xfrm>
            <a:off x="762000" y="5715000"/>
            <a:ext cx="2362200" cy="838200"/>
          </a:xfrm>
          <a:prstGeom prst="flowChartAlternateProcess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High resolution refinement</a:t>
            </a:r>
            <a:endParaRPr lang="en-US" sz="2000" dirty="0" smtClean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725227" y="5097032"/>
            <a:ext cx="4123373" cy="1760967"/>
            <a:chOff x="3725227" y="5097032"/>
            <a:chExt cx="4123373" cy="1760967"/>
          </a:xfrm>
        </p:grpSpPr>
        <p:pic>
          <p:nvPicPr>
            <p:cNvPr id="1055" name="Picture 31" descr="C:\Documents and Settings\christophe\Desktop\MM09-talk\epsi_ribbon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725227" y="5097032"/>
              <a:ext cx="1684973" cy="1760967"/>
            </a:xfrm>
            <a:prstGeom prst="rect">
              <a:avLst/>
            </a:prstGeom>
            <a:noFill/>
          </p:spPr>
        </p:pic>
        <p:pic>
          <p:nvPicPr>
            <p:cNvPr id="1057" name="Picture 33" descr="C:\Documents and Settings\christophe\Desktop\MM09-talk\epsi_ribbon_and_stick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163627" y="5097032"/>
              <a:ext cx="1684973" cy="1760967"/>
            </a:xfrm>
            <a:prstGeom prst="rect">
              <a:avLst/>
            </a:prstGeom>
            <a:noFill/>
          </p:spPr>
        </p:pic>
        <p:sp>
          <p:nvSpPr>
            <p:cNvPr id="132" name="Right Arrow 131"/>
            <p:cNvSpPr/>
            <p:nvPr/>
          </p:nvSpPr>
          <p:spPr>
            <a:xfrm>
              <a:off x="5486400" y="5791200"/>
              <a:ext cx="533400" cy="304800"/>
            </a:xfrm>
            <a:prstGeom prst="rightArrow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4" name="Straight Arrow Connector 133"/>
          <p:cNvCxnSpPr>
            <a:stCxn id="126" idx="2"/>
            <a:endCxn id="131" idx="0"/>
          </p:cNvCxnSpPr>
          <p:nvPr/>
        </p:nvCxnSpPr>
        <p:spPr>
          <a:xfrm rot="5400000">
            <a:off x="1333500" y="5105400"/>
            <a:ext cx="1219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125" idx="2"/>
            <a:endCxn id="130" idx="0"/>
          </p:cNvCxnSpPr>
          <p:nvPr/>
        </p:nvCxnSpPr>
        <p:spPr>
          <a:xfrm rot="5400000">
            <a:off x="1181100" y="5029200"/>
            <a:ext cx="1219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124" idx="2"/>
            <a:endCxn id="129" idx="0"/>
          </p:cNvCxnSpPr>
          <p:nvPr/>
        </p:nvCxnSpPr>
        <p:spPr>
          <a:xfrm rot="5400000">
            <a:off x="1028700" y="4953000"/>
            <a:ext cx="1219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123" idx="2"/>
            <a:endCxn id="128" idx="0"/>
          </p:cNvCxnSpPr>
          <p:nvPr/>
        </p:nvCxnSpPr>
        <p:spPr>
          <a:xfrm rot="5400000">
            <a:off x="876300" y="4876800"/>
            <a:ext cx="1219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22" idx="2"/>
            <a:endCxn id="127" idx="0"/>
          </p:cNvCxnSpPr>
          <p:nvPr/>
        </p:nvCxnSpPr>
        <p:spPr>
          <a:xfrm rot="5400000">
            <a:off x="723900" y="4800600"/>
            <a:ext cx="1219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Alternate Process 69"/>
          <p:cNvSpPr/>
          <p:nvPr/>
        </p:nvSpPr>
        <p:spPr>
          <a:xfrm>
            <a:off x="762000" y="3657600"/>
            <a:ext cx="2362200" cy="8382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Abinitio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0" name="Straight Arrow Connector 149"/>
          <p:cNvCxnSpPr>
            <a:stCxn id="20" idx="2"/>
            <a:endCxn id="22" idx="0"/>
          </p:cNvCxnSpPr>
          <p:nvPr/>
        </p:nvCxnSpPr>
        <p:spPr>
          <a:xfrm rot="5400000">
            <a:off x="937927" y="2681574"/>
            <a:ext cx="1066800" cy="275653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20" idx="2"/>
            <a:endCxn id="123" idx="0"/>
          </p:cNvCxnSpPr>
          <p:nvPr/>
        </p:nvCxnSpPr>
        <p:spPr>
          <a:xfrm rot="5400000">
            <a:off x="976027" y="2795874"/>
            <a:ext cx="1143000" cy="123253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20" idx="2"/>
            <a:endCxn id="125" idx="0"/>
          </p:cNvCxnSpPr>
          <p:nvPr/>
        </p:nvCxnSpPr>
        <p:spPr>
          <a:xfrm rot="16200000" flipH="1">
            <a:off x="1052226" y="2842926"/>
            <a:ext cx="1295400" cy="181547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>
            <a:stCxn id="20" idx="2"/>
            <a:endCxn id="126" idx="0"/>
          </p:cNvCxnSpPr>
          <p:nvPr/>
        </p:nvCxnSpPr>
        <p:spPr>
          <a:xfrm rot="16200000" flipH="1">
            <a:off x="1090326" y="2804826"/>
            <a:ext cx="1371600" cy="333947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20" idx="2"/>
            <a:endCxn id="124" idx="0"/>
          </p:cNvCxnSpPr>
          <p:nvPr/>
        </p:nvCxnSpPr>
        <p:spPr>
          <a:xfrm rot="16200000" flipH="1">
            <a:off x="1014126" y="2881026"/>
            <a:ext cx="1219200" cy="29147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1ubi_30s.mpg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18"/>
          <a:stretch>
            <a:fillRect/>
          </a:stretch>
        </p:blipFill>
        <p:spPr>
          <a:xfrm>
            <a:off x="3785108" y="2438400"/>
            <a:ext cx="4063492" cy="3047619"/>
          </a:xfrm>
        </p:spPr>
      </p:pic>
      <p:sp>
        <p:nvSpPr>
          <p:cNvPr id="60" name="Rectangle 59"/>
          <p:cNvSpPr/>
          <p:nvPr/>
        </p:nvSpPr>
        <p:spPr>
          <a:xfrm>
            <a:off x="3627120" y="1295400"/>
            <a:ext cx="116586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524500" y="1295400"/>
            <a:ext cx="1104900" cy="228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315200" y="1295400"/>
            <a:ext cx="1295400" cy="228600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utoShape 26"/>
          <p:cNvSpPr>
            <a:spLocks noChangeArrowheads="1"/>
          </p:cNvSpPr>
          <p:nvPr/>
        </p:nvSpPr>
        <p:spPr bwMode="auto">
          <a:xfrm rot="5200953" flipV="1">
            <a:off x="3062288" y="-8062913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tx1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spcBef>
                <a:spcPct val="0"/>
              </a:spcBef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Rosetta structure prediction protocol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a32.all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7771" r="-17771"/>
          <a:stretch>
            <a:fillRect/>
          </a:stretch>
        </p:blipFill>
        <p:spPr>
          <a:xfrm>
            <a:off x="5714999" y="1295400"/>
            <a:ext cx="4114801" cy="2262982"/>
          </a:xfrm>
        </p:spPr>
      </p:pic>
      <p:sp>
        <p:nvSpPr>
          <p:cNvPr id="49" name="TextBox 48"/>
          <p:cNvSpPr txBox="1"/>
          <p:nvPr/>
        </p:nvSpPr>
        <p:spPr>
          <a:xfrm>
            <a:off x="2699828" y="220980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ψ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452428" y="342900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Lucida Grande"/>
                <a:ea typeface="Lucida Grande"/>
                <a:cs typeface="Lucida Grande"/>
              </a:rPr>
              <a:t>ϕ</a:t>
            </a:r>
            <a:endParaRPr lang="en-US" dirty="0"/>
          </a:p>
        </p:txBody>
      </p:sp>
      <p:sp>
        <p:nvSpPr>
          <p:cNvPr id="15" name="Alternate Process 69"/>
          <p:cNvSpPr/>
          <p:nvPr/>
        </p:nvSpPr>
        <p:spPr>
          <a:xfrm>
            <a:off x="228600" y="1981200"/>
            <a:ext cx="2362200" cy="8382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Fragment picking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 descr="C:\Documents and Settings\christophe\Desktop\Join_meeting_PCS_Rosetta\abinitio\res.2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440430" y="826770"/>
            <a:ext cx="2186940" cy="31242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rot="10800000">
            <a:off x="5562600" y="2286000"/>
            <a:ext cx="1676400" cy="381000"/>
          </a:xfrm>
          <a:prstGeom prst="straightConnector1">
            <a:avLst/>
          </a:prstGeom>
          <a:ln>
            <a:solidFill>
              <a:srgbClr val="04FF00"/>
            </a:solidFill>
            <a:tailEnd type="arrow"/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838200" y="3992881"/>
            <a:ext cx="8730172" cy="2865119"/>
            <a:chOff x="838200" y="3992881"/>
            <a:chExt cx="8730172" cy="2865119"/>
          </a:xfrm>
        </p:grpSpPr>
        <p:grpSp>
          <p:nvGrpSpPr>
            <p:cNvPr id="25" name="Group 24"/>
            <p:cNvGrpSpPr/>
            <p:nvPr/>
          </p:nvGrpSpPr>
          <p:grpSpPr>
            <a:xfrm>
              <a:off x="838200" y="3992881"/>
              <a:ext cx="8730172" cy="2865119"/>
              <a:chOff x="871028" y="3916681"/>
              <a:chExt cx="8730172" cy="2865119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5257800" y="6197025"/>
                <a:ext cx="434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Yang </a:t>
                </a:r>
                <a:r>
                  <a:rPr lang="en-US" sz="1600" dirty="0" err="1" smtClean="0"/>
                  <a:t>Shen</a:t>
                </a:r>
                <a:r>
                  <a:rPr lang="en-US" sz="1600" dirty="0" smtClean="0"/>
                  <a:t>, Oliver Lange, Frank </a:t>
                </a:r>
                <a:r>
                  <a:rPr lang="en-US" sz="1600" dirty="0" err="1" smtClean="0"/>
                  <a:t>Delaglio</a:t>
                </a:r>
                <a:r>
                  <a:rPr lang="en-US" sz="1600" dirty="0" smtClean="0"/>
                  <a:t>, </a:t>
                </a:r>
                <a:r>
                  <a:rPr lang="en-US" sz="1600" i="1" dirty="0" smtClean="0"/>
                  <a:t>et al.</a:t>
                </a:r>
              </a:p>
              <a:p>
                <a:r>
                  <a:rPr lang="en-US" sz="1600" i="1" dirty="0" smtClean="0"/>
                  <a:t>PNAS</a:t>
                </a:r>
                <a:r>
                  <a:rPr lang="en-US" sz="1600" dirty="0" smtClean="0"/>
                  <a:t>, (2008) 105, 4685-4690</a:t>
                </a:r>
                <a:endParaRPr lang="en-US" sz="16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95192" y="4480034"/>
                <a:ext cx="30392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CC00"/>
                    </a:solidFill>
                  </a:rPr>
                  <a:t>•</a:t>
                </a:r>
                <a:r>
                  <a:rPr lang="en-US" dirty="0" smtClean="0">
                    <a:solidFill>
                      <a:srgbClr val="00CC00"/>
                    </a:solidFill>
                  </a:rPr>
                  <a:t> Rosetta Fragments</a:t>
                </a:r>
              </a:p>
              <a:p>
                <a:r>
                  <a:rPr lang="en-US" sz="2400" b="1" dirty="0" smtClean="0">
                    <a:solidFill>
                      <a:srgbClr val="0000FF"/>
                    </a:solidFill>
                  </a:rPr>
                  <a:t>•</a:t>
                </a:r>
                <a:r>
                  <a:rPr lang="el-GR" dirty="0" smtClean="0">
                    <a:solidFill>
                      <a:srgbClr val="0000FF"/>
                    </a:solidFill>
                    <a:latin typeface="Verdana" pitchFamily="34" charset="0"/>
                    <a:cs typeface="Arial" charset="0"/>
                  </a:rPr>
                  <a:t> 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CS-Rosetta Fragments</a:t>
                </a:r>
              </a:p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•</a:t>
                </a:r>
                <a:r>
                  <a:rPr lang="el-GR" dirty="0" smtClean="0">
                    <a:solidFill>
                      <a:srgbClr val="FF0000"/>
                    </a:solidFill>
                    <a:latin typeface="Verdana" pitchFamily="34" charset="0"/>
                    <a:cs typeface="Arial" charset="0"/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Native fragment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028" name="Picture 4" descr="C:\Documents and Settings\christophe\Desktop\Join_meeting_PCS_Rosetta\abinitio\rama.res62_changeCOLOR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5400000">
                <a:off x="1615441" y="3368041"/>
                <a:ext cx="2560319" cy="3657599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819400" y="6400800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Lucida Grande"/>
                    <a:ea typeface="Lucida Grande"/>
                    <a:cs typeface="Lucida Grande"/>
                  </a:rPr>
                  <a:t>ϕ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71028" y="4876800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ψ</a:t>
                </a:r>
                <a:endParaRPr lang="en-US" dirty="0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 rot="10800000">
              <a:off x="2483068" y="5500577"/>
              <a:ext cx="3048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AutoShape 26"/>
          <p:cNvSpPr>
            <a:spLocks noChangeArrowheads="1"/>
          </p:cNvSpPr>
          <p:nvPr/>
        </p:nvSpPr>
        <p:spPr bwMode="auto">
          <a:xfrm rot="5239226" flipV="1">
            <a:off x="3062288" y="-7905132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tx1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61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Fragment picking with CS-ROSETTA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eps_ion2_trans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604963"/>
            <a:ext cx="1676400" cy="1671637"/>
          </a:xfrm>
          <a:prstGeom prst="rect">
            <a:avLst/>
          </a:prstGeom>
          <a:noFill/>
        </p:spPr>
      </p:pic>
      <p:pic>
        <p:nvPicPr>
          <p:cNvPr id="15" name="Picture 9" descr="eps_ion2_trans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681162"/>
            <a:ext cx="1676400" cy="1671638"/>
          </a:xfrm>
          <a:prstGeom prst="rect">
            <a:avLst/>
          </a:prstGeom>
          <a:noFill/>
        </p:spPr>
      </p:pic>
      <p:pic>
        <p:nvPicPr>
          <p:cNvPr id="16" name="Picture 10" descr="eps_ion2_trans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600200"/>
            <a:ext cx="1676400" cy="1671638"/>
          </a:xfrm>
          <a:prstGeom prst="rect">
            <a:avLst/>
          </a:prstGeom>
          <a:noFill/>
        </p:spPr>
      </p:pic>
      <p:pic>
        <p:nvPicPr>
          <p:cNvPr id="17" name="Picture 11" descr="2i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1752600"/>
            <a:ext cx="93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2i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833562"/>
            <a:ext cx="93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 descr="2i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752600"/>
            <a:ext cx="93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19"/>
          <p:cNvSpPr/>
          <p:nvPr/>
        </p:nvSpPr>
        <p:spPr>
          <a:xfrm>
            <a:off x="4009453" y="2895600"/>
            <a:ext cx="228600" cy="228600"/>
          </a:xfrm>
          <a:prstGeom prst="ellipse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utoShape 26"/>
          <p:cNvSpPr>
            <a:spLocks noChangeArrowheads="1"/>
          </p:cNvSpPr>
          <p:nvPr/>
        </p:nvSpPr>
        <p:spPr bwMode="auto">
          <a:xfrm rot="5400000" flipV="1">
            <a:off x="3062288" y="-8322576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tx1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PCS into ROSETTA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Alternate Process 69"/>
          <p:cNvSpPr/>
          <p:nvPr/>
        </p:nvSpPr>
        <p:spPr>
          <a:xfrm>
            <a:off x="428053" y="914400"/>
            <a:ext cx="2362200" cy="8382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Fragment picking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1" name="Alternate Process 69"/>
          <p:cNvSpPr/>
          <p:nvPr/>
        </p:nvSpPr>
        <p:spPr>
          <a:xfrm>
            <a:off x="152400" y="3352800"/>
            <a:ext cx="2362200" cy="8382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2" name="Alternate Process 69"/>
          <p:cNvSpPr/>
          <p:nvPr/>
        </p:nvSpPr>
        <p:spPr>
          <a:xfrm>
            <a:off x="304800" y="3429000"/>
            <a:ext cx="2362200" cy="8382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Alternate Process 69"/>
          <p:cNvSpPr/>
          <p:nvPr/>
        </p:nvSpPr>
        <p:spPr>
          <a:xfrm>
            <a:off x="457200" y="3505200"/>
            <a:ext cx="2362200" cy="8382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Alternate Process 69"/>
          <p:cNvSpPr/>
          <p:nvPr/>
        </p:nvSpPr>
        <p:spPr>
          <a:xfrm>
            <a:off x="609600" y="3581400"/>
            <a:ext cx="2362200" cy="8382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Alternate Process 69"/>
          <p:cNvSpPr/>
          <p:nvPr/>
        </p:nvSpPr>
        <p:spPr>
          <a:xfrm>
            <a:off x="152400" y="5410200"/>
            <a:ext cx="2362200" cy="838200"/>
          </a:xfrm>
          <a:prstGeom prst="flowChartAlternateProcess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" name="Alternate Process 69"/>
          <p:cNvSpPr/>
          <p:nvPr/>
        </p:nvSpPr>
        <p:spPr>
          <a:xfrm>
            <a:off x="304800" y="5486400"/>
            <a:ext cx="2362200" cy="838200"/>
          </a:xfrm>
          <a:prstGeom prst="flowChartAlternateProcess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7" name="Alternate Process 69"/>
          <p:cNvSpPr/>
          <p:nvPr/>
        </p:nvSpPr>
        <p:spPr>
          <a:xfrm>
            <a:off x="457200" y="5562600"/>
            <a:ext cx="2362200" cy="838200"/>
          </a:xfrm>
          <a:prstGeom prst="flowChartAlternateProcess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8" name="Alternate Process 69"/>
          <p:cNvSpPr/>
          <p:nvPr/>
        </p:nvSpPr>
        <p:spPr>
          <a:xfrm>
            <a:off x="609600" y="5638800"/>
            <a:ext cx="2362200" cy="838200"/>
          </a:xfrm>
          <a:prstGeom prst="flowChartAlternateProcess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" name="Alternate Process 69"/>
          <p:cNvSpPr/>
          <p:nvPr/>
        </p:nvSpPr>
        <p:spPr>
          <a:xfrm>
            <a:off x="762000" y="5715000"/>
            <a:ext cx="2362200" cy="838200"/>
          </a:xfrm>
          <a:prstGeom prst="flowChartAlternateProcess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High resolution refinement</a:t>
            </a:r>
            <a:endParaRPr lang="en-US" sz="2000" dirty="0" smtClean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cxnSp>
        <p:nvCxnSpPr>
          <p:cNvPr id="60" name="Straight Arrow Connector 59"/>
          <p:cNvCxnSpPr>
            <a:stCxn id="65" idx="2"/>
            <a:endCxn id="59" idx="0"/>
          </p:cNvCxnSpPr>
          <p:nvPr/>
        </p:nvCxnSpPr>
        <p:spPr>
          <a:xfrm rot="5400000">
            <a:off x="1333500" y="5105400"/>
            <a:ext cx="1219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4" idx="2"/>
            <a:endCxn id="58" idx="0"/>
          </p:cNvCxnSpPr>
          <p:nvPr/>
        </p:nvCxnSpPr>
        <p:spPr>
          <a:xfrm rot="5400000">
            <a:off x="1181100" y="5029200"/>
            <a:ext cx="1219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3" idx="2"/>
            <a:endCxn id="57" idx="0"/>
          </p:cNvCxnSpPr>
          <p:nvPr/>
        </p:nvCxnSpPr>
        <p:spPr>
          <a:xfrm rot="5400000">
            <a:off x="1028700" y="4953000"/>
            <a:ext cx="1219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2" idx="2"/>
            <a:endCxn id="56" idx="0"/>
          </p:cNvCxnSpPr>
          <p:nvPr/>
        </p:nvCxnSpPr>
        <p:spPr>
          <a:xfrm rot="5400000">
            <a:off x="876300" y="4876800"/>
            <a:ext cx="1219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51" idx="2"/>
            <a:endCxn id="55" idx="0"/>
          </p:cNvCxnSpPr>
          <p:nvPr/>
        </p:nvCxnSpPr>
        <p:spPr>
          <a:xfrm rot="5400000">
            <a:off x="723900" y="4800600"/>
            <a:ext cx="1219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lternate Process 69"/>
          <p:cNvSpPr/>
          <p:nvPr/>
        </p:nvSpPr>
        <p:spPr>
          <a:xfrm>
            <a:off x="762000" y="3657600"/>
            <a:ext cx="2362200" cy="8382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Abinitio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6" name="Straight Arrow Connector 65"/>
          <p:cNvCxnSpPr>
            <a:stCxn id="41" idx="2"/>
            <a:endCxn id="51" idx="0"/>
          </p:cNvCxnSpPr>
          <p:nvPr/>
        </p:nvCxnSpPr>
        <p:spPr>
          <a:xfrm rot="5400000">
            <a:off x="671227" y="2414874"/>
            <a:ext cx="1600200" cy="275653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1" idx="2"/>
            <a:endCxn id="52" idx="0"/>
          </p:cNvCxnSpPr>
          <p:nvPr/>
        </p:nvCxnSpPr>
        <p:spPr>
          <a:xfrm rot="5400000">
            <a:off x="709327" y="2529174"/>
            <a:ext cx="1676400" cy="123253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41" idx="2"/>
            <a:endCxn id="54" idx="0"/>
          </p:cNvCxnSpPr>
          <p:nvPr/>
        </p:nvCxnSpPr>
        <p:spPr>
          <a:xfrm rot="16200000" flipH="1">
            <a:off x="785526" y="2576226"/>
            <a:ext cx="1828800" cy="181547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1" idx="2"/>
            <a:endCxn id="65" idx="0"/>
          </p:cNvCxnSpPr>
          <p:nvPr/>
        </p:nvCxnSpPr>
        <p:spPr>
          <a:xfrm rot="16200000" flipH="1">
            <a:off x="823626" y="2538126"/>
            <a:ext cx="1905000" cy="333947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41" idx="2"/>
            <a:endCxn id="53" idx="0"/>
          </p:cNvCxnSpPr>
          <p:nvPr/>
        </p:nvCxnSpPr>
        <p:spPr>
          <a:xfrm rot="16200000" flipH="1">
            <a:off x="747426" y="2614326"/>
            <a:ext cx="1752600" cy="29147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ultiply 44"/>
          <p:cNvSpPr/>
          <p:nvPr/>
        </p:nvSpPr>
        <p:spPr>
          <a:xfrm>
            <a:off x="929640" y="5257800"/>
            <a:ext cx="1889760" cy="1792857"/>
          </a:xfrm>
          <a:prstGeom prst="mathMultiply">
            <a:avLst>
              <a:gd name="adj1" fmla="val 4126"/>
            </a:avLst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3200400" y="3581400"/>
            <a:ext cx="4591594" cy="1002102"/>
            <a:chOff x="4800600" y="4876800"/>
            <a:chExt cx="4591594" cy="1002102"/>
          </a:xfrm>
        </p:grpSpPr>
        <p:sp>
          <p:nvSpPr>
            <p:cNvPr id="40" name="Right Arrow 39"/>
            <p:cNvSpPr/>
            <p:nvPr/>
          </p:nvSpPr>
          <p:spPr>
            <a:xfrm flipH="1">
              <a:off x="4800600" y="5257800"/>
              <a:ext cx="777240" cy="25016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5562600" y="4876800"/>
              <a:ext cx="3829594" cy="100210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C:\Documents and Settings\christophe\Desktop\equation_cos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38800" y="5096047"/>
              <a:ext cx="3505200" cy="71367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1019 C -0.00226 -0.00972 -0.0066 -0.03287 -0.0158 -0.03865 C -0.025 -0.04444 -0.04531 -0.04051 -0.05573 -0.02523 C -0.06615 -0.00972 -0.07795 0.03334 -0.0783 0.05417 C -0.07865 0.07477 -0.07066 0.09584 -0.05799 0.10023 C -0.04531 0.1051 -0.01215 0.09607 -0.00226 0.08148 C 0.00764 0.0669 0.00226 0.03033 1.11111E-6 0.01019 Z " pathEditMode="relative" rAng="0" ptsTypes="aaaaaaa">
                                      <p:cBhvr>
                                        <p:cTn id="2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2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utoShape 26"/>
          <p:cNvSpPr>
            <a:spLocks noChangeArrowheads="1"/>
          </p:cNvSpPr>
          <p:nvPr/>
        </p:nvSpPr>
        <p:spPr bwMode="auto">
          <a:xfrm rot="5559510" flipV="1">
            <a:off x="3062288" y="-8139112"/>
            <a:ext cx="2286000" cy="16583025"/>
          </a:xfrm>
          <a:prstGeom prst="moon">
            <a:avLst>
              <a:gd name="adj" fmla="val 81454"/>
            </a:avLst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List of protein targets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5494020" y="1234440"/>
            <a:ext cx="1828800" cy="2743200"/>
            <a:chOff x="63500" y="1219200"/>
            <a:chExt cx="1828800" cy="2743200"/>
          </a:xfrm>
        </p:grpSpPr>
        <p:sp>
          <p:nvSpPr>
            <p:cNvPr id="5" name="Rounded Rectangle 4"/>
            <p:cNvSpPr/>
            <p:nvPr/>
          </p:nvSpPr>
          <p:spPr>
            <a:xfrm>
              <a:off x="63500" y="1219200"/>
              <a:ext cx="1752600" cy="274320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C:\Documents and Settings\christophe\Desktop\TARGETS_PCS_ROSETTA\argn\arg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1535235"/>
              <a:ext cx="1371600" cy="1817565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1397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ArgN</a:t>
              </a:r>
              <a:r>
                <a:rPr lang="en-US" dirty="0" smtClean="0">
                  <a:solidFill>
                    <a:schemeClr val="bg1"/>
                  </a:solidFill>
                </a:rPr>
                <a:t> repressor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78 residues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4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1AOY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880606" y="1234440"/>
            <a:ext cx="1854200" cy="2743200"/>
            <a:chOff x="1879600" y="1219200"/>
            <a:chExt cx="1854200" cy="2743200"/>
          </a:xfrm>
        </p:grpSpPr>
        <p:sp>
          <p:nvSpPr>
            <p:cNvPr id="7" name="Rounded Rectangle 6"/>
            <p:cNvSpPr/>
            <p:nvPr/>
          </p:nvSpPr>
          <p:spPr>
            <a:xfrm>
              <a:off x="1879600" y="1219200"/>
              <a:ext cx="1752600" cy="274320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812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Calbindin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75 residues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749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1KQV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27" name="Picture 3" descr="C:\Documents and Settings\christophe\Desktop\TARGETS_PCS_ROSETTA\argn\1kqv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7400" y="1524000"/>
              <a:ext cx="1477000" cy="1828800"/>
            </a:xfrm>
            <a:prstGeom prst="rect">
              <a:avLst/>
            </a:prstGeom>
            <a:noFill/>
          </p:spPr>
        </p:pic>
      </p:grpSp>
      <p:grpSp>
        <p:nvGrpSpPr>
          <p:cNvPr id="46" name="Group 45"/>
          <p:cNvGrpSpPr/>
          <p:nvPr/>
        </p:nvGrpSpPr>
        <p:grpSpPr>
          <a:xfrm>
            <a:off x="5501640" y="4038600"/>
            <a:ext cx="1866900" cy="2743200"/>
            <a:chOff x="3695700" y="1219200"/>
            <a:chExt cx="1866900" cy="2743200"/>
          </a:xfrm>
        </p:grpSpPr>
        <p:sp>
          <p:nvSpPr>
            <p:cNvPr id="8" name="Rounded Rectangle 7"/>
            <p:cNvSpPr/>
            <p:nvPr/>
          </p:nvSpPr>
          <p:spPr>
            <a:xfrm>
              <a:off x="3695700" y="1219200"/>
              <a:ext cx="1752600" cy="274320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00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Myoglobin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153 residues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037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1BZR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 descr="C:\Documents and Settings\christophe\Desktop\TARGETS_PCS_ROSETTA\argn\1bz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2340" y="1600200"/>
              <a:ext cx="1415460" cy="1752601"/>
            </a:xfrm>
            <a:prstGeom prst="rect">
              <a:avLst/>
            </a:prstGeom>
            <a:noFill/>
          </p:spPr>
        </p:pic>
      </p:grpSp>
      <p:grpSp>
        <p:nvGrpSpPr>
          <p:cNvPr id="47" name="Group 46"/>
          <p:cNvGrpSpPr/>
          <p:nvPr/>
        </p:nvGrpSpPr>
        <p:grpSpPr>
          <a:xfrm>
            <a:off x="-105674" y="1234440"/>
            <a:ext cx="2057400" cy="2743200"/>
            <a:chOff x="5334000" y="1219200"/>
            <a:chExt cx="2057400" cy="2743200"/>
          </a:xfrm>
        </p:grpSpPr>
        <p:sp>
          <p:nvSpPr>
            <p:cNvPr id="9" name="Rounded Rectangle 8"/>
            <p:cNvSpPr/>
            <p:nvPr/>
          </p:nvSpPr>
          <p:spPr>
            <a:xfrm>
              <a:off x="5511800" y="1219200"/>
              <a:ext cx="1752600" cy="274320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388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Protein G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56 residues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325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3GB1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29" name="Picture 5" descr="C:\Documents and Settings\christophe\Desktop\TARGETS_PCS_ROSETTA\argn\3gb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0" y="1371600"/>
              <a:ext cx="1907793" cy="2362200"/>
            </a:xfrm>
            <a:prstGeom prst="rect">
              <a:avLst/>
            </a:prstGeom>
            <a:noFill/>
          </p:spPr>
        </p:pic>
      </p:grpSp>
      <p:grpSp>
        <p:nvGrpSpPr>
          <p:cNvPr id="48" name="Group 47"/>
          <p:cNvGrpSpPr/>
          <p:nvPr/>
        </p:nvGrpSpPr>
        <p:grpSpPr>
          <a:xfrm>
            <a:off x="3694744" y="4038600"/>
            <a:ext cx="1892300" cy="2743200"/>
            <a:chOff x="7327900" y="1219200"/>
            <a:chExt cx="1892300" cy="2743200"/>
          </a:xfrm>
        </p:grpSpPr>
        <p:sp>
          <p:nvSpPr>
            <p:cNvPr id="10" name="Rounded Rectangle 9"/>
            <p:cNvSpPr/>
            <p:nvPr/>
          </p:nvSpPr>
          <p:spPr>
            <a:xfrm>
              <a:off x="7327900" y="1219200"/>
              <a:ext cx="1752600" cy="274320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67600" y="32398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Calmodulin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146 residues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61300" y="1219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2K61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0" name="Picture 6" descr="C:\Documents and Settings\christophe\Desktop\TARGETS_PCS_ROSETTA\argn\2k6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29974" y="1295400"/>
              <a:ext cx="1661626" cy="2057400"/>
            </a:xfrm>
            <a:prstGeom prst="rect">
              <a:avLst/>
            </a:prstGeom>
            <a:noFill/>
          </p:spPr>
        </p:pic>
      </p:grpSp>
      <p:grpSp>
        <p:nvGrpSpPr>
          <p:cNvPr id="53" name="Group 52"/>
          <p:cNvGrpSpPr/>
          <p:nvPr/>
        </p:nvGrpSpPr>
        <p:grpSpPr>
          <a:xfrm>
            <a:off x="7302928" y="1234440"/>
            <a:ext cx="1841500" cy="2743200"/>
            <a:chOff x="63500" y="4025900"/>
            <a:chExt cx="1841500" cy="2743200"/>
          </a:xfrm>
        </p:grpSpPr>
        <p:sp>
          <p:nvSpPr>
            <p:cNvPr id="11" name="Rounded Rectangle 10"/>
            <p:cNvSpPr/>
            <p:nvPr/>
          </p:nvSpPr>
          <p:spPr>
            <a:xfrm>
              <a:off x="63500" y="4025900"/>
              <a:ext cx="1752600" cy="274320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24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N-t </a:t>
              </a:r>
              <a:r>
                <a:rPr lang="en-US" dirty="0" err="1" smtClean="0">
                  <a:solidFill>
                    <a:schemeClr val="bg1"/>
                  </a:solidFill>
                </a:rPr>
                <a:t>Calmodulin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79 residues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61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1SW8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1" name="Picture 7" descr="C:\Documents and Settings\christophe\Desktop\TARGETS_PCS_ROSETTA\argn\1sw8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00" y="4114800"/>
              <a:ext cx="1728125" cy="2139737"/>
            </a:xfrm>
            <a:prstGeom prst="rect">
              <a:avLst/>
            </a:prstGeom>
            <a:noFill/>
          </p:spPr>
        </p:pic>
      </p:grpSp>
      <p:grpSp>
        <p:nvGrpSpPr>
          <p:cNvPr id="52" name="Group 51"/>
          <p:cNvGrpSpPr/>
          <p:nvPr/>
        </p:nvGrpSpPr>
        <p:grpSpPr>
          <a:xfrm>
            <a:off x="76200" y="4038600"/>
            <a:ext cx="1866900" cy="2743200"/>
            <a:chOff x="1879600" y="4025900"/>
            <a:chExt cx="1866900" cy="2743200"/>
          </a:xfrm>
        </p:grpSpPr>
        <p:sp>
          <p:nvSpPr>
            <p:cNvPr id="12" name="Rounded Rectangle 11"/>
            <p:cNvSpPr/>
            <p:nvPr/>
          </p:nvSpPr>
          <p:spPr>
            <a:xfrm>
              <a:off x="1879600" y="4025900"/>
              <a:ext cx="1752600" cy="274320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939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Thioredoxin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108 residues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876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1XOA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2" name="Picture 8" descr="C:\Documents and Settings\christophe\Desktop\TARGETS_PCS_ROSETTA\argn\2trx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1200" y="4193295"/>
              <a:ext cx="1676400" cy="2075693"/>
            </a:xfrm>
            <a:prstGeom prst="rect">
              <a:avLst/>
            </a:prstGeom>
            <a:noFill/>
          </p:spPr>
        </p:pic>
      </p:grpSp>
      <p:grpSp>
        <p:nvGrpSpPr>
          <p:cNvPr id="50" name="Group 49"/>
          <p:cNvGrpSpPr/>
          <p:nvPr/>
        </p:nvGrpSpPr>
        <p:grpSpPr>
          <a:xfrm>
            <a:off x="7282708" y="4038600"/>
            <a:ext cx="1917700" cy="2743200"/>
            <a:chOff x="5486400" y="4025900"/>
            <a:chExt cx="1917700" cy="2743200"/>
          </a:xfrm>
        </p:grpSpPr>
        <p:sp>
          <p:nvSpPr>
            <p:cNvPr id="14" name="Rounded Rectangle 13"/>
            <p:cNvSpPr/>
            <p:nvPr/>
          </p:nvSpPr>
          <p:spPr>
            <a:xfrm>
              <a:off x="5511800" y="4025900"/>
              <a:ext cx="1752600" cy="274320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515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solidFill>
                    <a:schemeClr val="bg1"/>
                  </a:solidFill>
                </a:rPr>
                <a:t>ε</a:t>
              </a:r>
              <a:r>
                <a:rPr lang="en-US" dirty="0" smtClean="0">
                  <a:solidFill>
                    <a:schemeClr val="bg1"/>
                  </a:solidFill>
                </a:rPr>
                <a:t> subunit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186 residues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452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1J54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4" name="Picture 10" descr="C:\Documents and Settings\christophe\Desktop\TARGETS_PCS_ROSETTA\argn\1j54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86400" y="4191000"/>
              <a:ext cx="1705600" cy="2111849"/>
            </a:xfrm>
            <a:prstGeom prst="rect">
              <a:avLst/>
            </a:prstGeom>
            <a:noFill/>
          </p:spPr>
        </p:pic>
      </p:grpSp>
      <p:grpSp>
        <p:nvGrpSpPr>
          <p:cNvPr id="49" name="Group 48"/>
          <p:cNvGrpSpPr/>
          <p:nvPr/>
        </p:nvGrpSpPr>
        <p:grpSpPr>
          <a:xfrm>
            <a:off x="1865894" y="4038600"/>
            <a:ext cx="1917700" cy="2743200"/>
            <a:chOff x="7315200" y="4025900"/>
            <a:chExt cx="1917700" cy="2743200"/>
          </a:xfrm>
        </p:grpSpPr>
        <p:sp>
          <p:nvSpPr>
            <p:cNvPr id="15" name="Rounded Rectangle 14"/>
            <p:cNvSpPr/>
            <p:nvPr/>
          </p:nvSpPr>
          <p:spPr>
            <a:xfrm>
              <a:off x="7327900" y="4025900"/>
              <a:ext cx="1752600" cy="274320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80300" y="605926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Parvalbumin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110 residues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74000" y="4038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1RJV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5" name="Picture 11" descr="C:\Documents and Settings\christophe\Desktop\TARGETS_PCS_ROSETTA\argn\1rjv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315200" y="4114800"/>
              <a:ext cx="1907792" cy="2362200"/>
            </a:xfrm>
            <a:prstGeom prst="rect">
              <a:avLst/>
            </a:prstGeom>
            <a:noFill/>
          </p:spPr>
        </p:pic>
      </p:grpSp>
      <p:grpSp>
        <p:nvGrpSpPr>
          <p:cNvPr id="55" name="Group 54"/>
          <p:cNvGrpSpPr/>
          <p:nvPr/>
        </p:nvGrpSpPr>
        <p:grpSpPr>
          <a:xfrm>
            <a:off x="3690620" y="1234440"/>
            <a:ext cx="1879600" cy="2743200"/>
            <a:chOff x="2235200" y="4025900"/>
            <a:chExt cx="1879600" cy="2743200"/>
          </a:xfrm>
        </p:grpSpPr>
        <p:grpSp>
          <p:nvGrpSpPr>
            <p:cNvPr id="51" name="Group 50"/>
            <p:cNvGrpSpPr/>
            <p:nvPr/>
          </p:nvGrpSpPr>
          <p:grpSpPr>
            <a:xfrm>
              <a:off x="2235200" y="4025900"/>
              <a:ext cx="1879600" cy="2743200"/>
              <a:chOff x="3695700" y="4025900"/>
              <a:chExt cx="1879600" cy="274320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695700" y="4025900"/>
                <a:ext cx="1752600" cy="2743200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822700" y="6059269"/>
                <a:ext cx="1752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chemeClr val="bg1"/>
                    </a:solidFill>
                  </a:rPr>
                  <a:t>θ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subunit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76 residues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216400" y="40386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2AE9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C:\Documents and Settings\christophe\Desktop\Join_meeting_PCS_Rosetta\2ae9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86000" y="4114800"/>
              <a:ext cx="1659401" cy="21399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3591</TotalTime>
  <Words>917</Words>
  <Application>Microsoft Office PowerPoint</Application>
  <PresentationFormat>On-screen Show (4:3)</PresentationFormat>
  <Paragraphs>288</Paragraphs>
  <Slides>23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The Pseudocontact shift (PCS)</vt:lpstr>
      <vt:lpstr>What is PCS used for?</vt:lpstr>
      <vt:lpstr>PCS for structure determination?</vt:lpstr>
      <vt:lpstr>Slide 5</vt:lpstr>
      <vt:lpstr>Slide 6</vt:lpstr>
      <vt:lpstr>Fragment picking with CS-ROSETTA</vt:lpstr>
      <vt:lpstr>PCS into ROSETTA</vt:lpstr>
      <vt:lpstr>List of protein targets</vt:lpstr>
      <vt:lpstr>Slide 10</vt:lpstr>
      <vt:lpstr>Slide 11</vt:lpstr>
      <vt:lpstr>Slide 12</vt:lpstr>
      <vt:lpstr>Slide 13</vt:lpstr>
      <vt:lpstr>List of protein targets</vt:lpstr>
      <vt:lpstr>Conclusion</vt:lpstr>
      <vt:lpstr>Acknowledgments</vt:lpstr>
      <vt:lpstr>Slide 17</vt:lpstr>
      <vt:lpstr>Slide 18</vt:lpstr>
      <vt:lpstr>Slide 19</vt:lpstr>
      <vt:lpstr>Slide 20</vt:lpstr>
      <vt:lpstr>Slide 21</vt:lpstr>
      <vt:lpstr>Slide 22</vt:lpstr>
      <vt:lpstr>PCS into ROSETTA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calculation with the PseudocontactShift effect using the software Rosetta.</dc:title>
  <dc:creator/>
  <cp:lastModifiedBy>christophe</cp:lastModifiedBy>
  <cp:revision>353</cp:revision>
  <dcterms:created xsi:type="dcterms:W3CDTF">2006-08-16T00:00:00Z</dcterms:created>
  <dcterms:modified xsi:type="dcterms:W3CDTF">2009-07-31T13:00:44Z</dcterms:modified>
</cp:coreProperties>
</file>